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4"/>
    <p:sldMasterId id="2147483696" r:id="rId5"/>
    <p:sldMasterId id="2147483746" r:id="rId6"/>
    <p:sldMasterId id="2147483757" r:id="rId7"/>
    <p:sldMasterId id="2147483731" r:id="rId8"/>
  </p:sldMasterIdLst>
  <p:notesMasterIdLst>
    <p:notesMasterId r:id="rId49"/>
  </p:notesMasterIdLst>
  <p:sldIdLst>
    <p:sldId id="275" r:id="rId9"/>
    <p:sldId id="338" r:id="rId10"/>
    <p:sldId id="279" r:id="rId11"/>
    <p:sldId id="312" r:id="rId12"/>
    <p:sldId id="376" r:id="rId13"/>
    <p:sldId id="282" r:id="rId14"/>
    <p:sldId id="283" r:id="rId15"/>
    <p:sldId id="375" r:id="rId16"/>
    <p:sldId id="371" r:id="rId17"/>
    <p:sldId id="372" r:id="rId18"/>
    <p:sldId id="373" r:id="rId19"/>
    <p:sldId id="285" r:id="rId20"/>
    <p:sldId id="353" r:id="rId21"/>
    <p:sldId id="374" r:id="rId22"/>
    <p:sldId id="377" r:id="rId23"/>
    <p:sldId id="287" r:id="rId24"/>
    <p:sldId id="378" r:id="rId25"/>
    <p:sldId id="339" r:id="rId26"/>
    <p:sldId id="341" r:id="rId27"/>
    <p:sldId id="340" r:id="rId28"/>
    <p:sldId id="354" r:id="rId29"/>
    <p:sldId id="355" r:id="rId30"/>
    <p:sldId id="356" r:id="rId31"/>
    <p:sldId id="358" r:id="rId32"/>
    <p:sldId id="360" r:id="rId33"/>
    <p:sldId id="361" r:id="rId34"/>
    <p:sldId id="359" r:id="rId35"/>
    <p:sldId id="345" r:id="rId36"/>
    <p:sldId id="382" r:id="rId37"/>
    <p:sldId id="383" r:id="rId38"/>
    <p:sldId id="344" r:id="rId39"/>
    <p:sldId id="346" r:id="rId40"/>
    <p:sldId id="381" r:id="rId41"/>
    <p:sldId id="294" r:id="rId42"/>
    <p:sldId id="348" r:id="rId43"/>
    <p:sldId id="365" r:id="rId44"/>
    <p:sldId id="366" r:id="rId45"/>
    <p:sldId id="367" r:id="rId46"/>
    <p:sldId id="368" r:id="rId47"/>
    <p:sldId id="369" r:id="rId48"/>
  </p:sldIdLst>
  <p:sldSz cx="9144000" cy="5143500" type="screen16x9"/>
  <p:notesSz cx="6858000" cy="9144000"/>
  <p:embeddedFontLst>
    <p:embeddedFont>
      <p:font typeface="Mind Meridian" panose="020B0604020202020204" charset="0"/>
      <p:regular r:id="rId50"/>
      <p:bold r:id="rId51"/>
    </p:embeddedFont>
    <p:embeddedFont>
      <p:font typeface="Source Sans Pro Bold" panose="020B0703030403020204" pitchFamily="34" charset="0"/>
      <p:regular r:id="rId52"/>
      <p:bold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of use" id="{CA326BB3-6EF2-054A-BB54-8BA6BA6F6E45}">
          <p14:sldIdLst/>
        </p14:section>
        <p14:section name="Example intro slide - With Mind logo" id="{E42C9623-885A-8E49-97DB-D15DA27665BB}">
          <p14:sldIdLst/>
        </p14:section>
        <p14:section name="Intro slide - Upload your own logo" id="{699C9935-C733-E144-A5B3-08759F72446E}">
          <p14:sldIdLst/>
        </p14:section>
        <p14:section name="Title slides - Upload your own logo" id="{F2DE87B9-C663-D04B-8A3E-D5B3901ECA2E}">
          <p14:sldIdLst>
            <p14:sldId id="275"/>
            <p14:sldId id="338"/>
          </p14:sldIdLst>
        </p14:section>
        <p14:section name="Section breakers" id="{492867E5-C567-CC4C-88D6-8AF63F3829DB}">
          <p14:sldIdLst>
            <p14:sldId id="279"/>
            <p14:sldId id="312"/>
            <p14:sldId id="376"/>
            <p14:sldId id="282"/>
            <p14:sldId id="283"/>
            <p14:sldId id="375"/>
            <p14:sldId id="371"/>
            <p14:sldId id="372"/>
            <p14:sldId id="373"/>
            <p14:sldId id="285"/>
            <p14:sldId id="353"/>
            <p14:sldId id="374"/>
            <p14:sldId id="377"/>
            <p14:sldId id="287"/>
            <p14:sldId id="378"/>
            <p14:sldId id="339"/>
            <p14:sldId id="341"/>
            <p14:sldId id="340"/>
            <p14:sldId id="354"/>
            <p14:sldId id="355"/>
            <p14:sldId id="356"/>
            <p14:sldId id="358"/>
            <p14:sldId id="360"/>
            <p14:sldId id="361"/>
            <p14:sldId id="359"/>
            <p14:sldId id="345"/>
            <p14:sldId id="382"/>
            <p14:sldId id="383"/>
            <p14:sldId id="344"/>
            <p14:sldId id="346"/>
            <p14:sldId id="381"/>
            <p14:sldId id="294"/>
            <p14:sldId id="348"/>
            <p14:sldId id="365"/>
            <p14:sldId id="366"/>
            <p14:sldId id="367"/>
            <p14:sldId id="368"/>
            <p14:sldId id="369"/>
          </p14:sldIdLst>
        </p14:section>
        <p14:section name="Content slides" id="{39BBAB07-0584-7D44-95DD-6CF3D4C2ABA4}">
          <p14:sldIdLst/>
        </p14:section>
        <p14:section name="Photography layout" id="{9E2FFDF4-DDD6-3140-A966-091F80F207E5}">
          <p14:sldIdLst/>
        </p14:section>
        <p14:section name="Slides for quotes" id="{533A0B2B-3704-7C42-A4F9-27EE826245F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Pickering" initials="LP" lastIdx="11" clrIdx="0">
    <p:extLst>
      <p:ext uri="{19B8F6BF-5375-455C-9EA6-DF929625EA0E}">
        <p15:presenceInfo xmlns:p15="http://schemas.microsoft.com/office/powerpoint/2012/main" userId="Laura Picke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77B53-E15C-1251-99D4-320D1135A028}" v="37" dt="2025-12-09T15:18:33.8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3" autoAdjust="0"/>
    <p:restoredTop sz="94745"/>
  </p:normalViewPr>
  <p:slideViewPr>
    <p:cSldViewPr snapToGrid="0" snapToObjects="1">
      <p:cViewPr varScale="1">
        <p:scale>
          <a:sx n="103" d="100"/>
          <a:sy n="103" d="100"/>
        </p:scale>
        <p:origin x="1195" y="10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30916-0AB3-AE47-A5F7-B4253BB62DD3}"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0A1E8-6048-744F-BF8D-D527A8DE2096}" type="slidenum">
              <a:rPr lang="en-US" smtClean="0"/>
              <a:t>‹#›</a:t>
            </a:fld>
            <a:endParaRPr lang="en-US"/>
          </a:p>
        </p:txBody>
      </p:sp>
    </p:spTree>
    <p:extLst>
      <p:ext uri="{BB962C8B-B14F-4D97-AF65-F5344CB8AC3E}">
        <p14:creationId xmlns:p14="http://schemas.microsoft.com/office/powerpoint/2010/main" val="10048596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85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a:lvl2pPr>
            <a:lvl3pPr marL="762000" indent="-285750" defTabSz="1080000">
              <a:buSzPct val="100000"/>
              <a:buFontTx/>
              <a:buBlip>
                <a:blip r:embed="rId2"/>
              </a:buBlip>
              <a:tabLst>
                <a:tab pos="1079500" algn="l"/>
              </a:tabLst>
              <a:defRPr/>
            </a:lvl3pPr>
            <a:lvl4pPr marL="984250" indent="-285750" defTabSz="1080000">
              <a:buSzPct val="100000"/>
              <a:buFontTx/>
              <a:buBlip>
                <a:blip r:embed="rId2"/>
              </a:buBlip>
              <a:tabLst>
                <a:tab pos="1079500" algn="l"/>
              </a:tabLst>
              <a:defRPr/>
            </a:lvl4pPr>
            <a:lvl5pPr marL="1163638" indent="-25400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6370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3" name="Content Placeholder 2"/>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25349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39750" indent="-254000" defTabSz="1080000">
              <a:buSzPct val="100000"/>
              <a:buFontTx/>
              <a:buBlip>
                <a:blip r:embed="rId2"/>
              </a:buBlip>
              <a:tabLst>
                <a:tab pos="1079500" algn="l"/>
              </a:tabLst>
              <a:defRPr/>
            </a:lvl2pPr>
            <a:lvl3pPr marL="719138" indent="-254000" defTabSz="1080000">
              <a:buSzPct val="100000"/>
              <a:buFontTx/>
              <a:buBlip>
                <a:blip r:embed="rId2"/>
              </a:buBlip>
              <a:tabLst>
                <a:tab pos="1079500" algn="l"/>
              </a:tabLst>
              <a:defRPr/>
            </a:lvl3pPr>
            <a:lvl4pPr marL="941388" indent="-285750" defTabSz="1080000">
              <a:buSzPct val="100000"/>
              <a:buFontTx/>
              <a:buBlip>
                <a:blip r:embed="rId2"/>
              </a:buBlip>
              <a:tabLst>
                <a:tab pos="1079500" algn="l"/>
              </a:tabLst>
              <a:defRPr/>
            </a:lvl4pPr>
            <a:lvl5pPr marL="1120775" indent="-2857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8883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26720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0050B-5446-9040-A177-1639251448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V="1">
            <a:off x="7189373" y="3181893"/>
            <a:ext cx="2311420" cy="1611795"/>
          </a:xfrm>
          <a:prstGeom prst="rect">
            <a:avLst/>
          </a:prstGeom>
        </p:spPr>
      </p:pic>
      <p:sp>
        <p:nvSpPr>
          <p:cNvPr id="2" name="Title 1"/>
          <p:cNvSpPr>
            <a:spLocks noGrp="1"/>
          </p:cNvSpPr>
          <p:nvPr>
            <p:ph type="title" hasCustomPrompt="1"/>
          </p:nvPr>
        </p:nvSpPr>
        <p:spPr>
          <a:xfrm>
            <a:off x="476250" y="121299"/>
            <a:ext cx="7886700" cy="1142726"/>
          </a:xfrm>
        </p:spPr>
        <p:txBody>
          <a:bodyPr/>
          <a:lstStyle/>
          <a:p>
            <a:r>
              <a:rPr lang="en-GB" dirty="0"/>
              <a:t>Click to add title</a:t>
            </a:r>
            <a:endParaRPr lang="en-US" dirty="0"/>
          </a:p>
        </p:txBody>
      </p:sp>
      <p:sp>
        <p:nvSpPr>
          <p:cNvPr id="3" name="Content Placeholder 2"/>
          <p:cNvSpPr>
            <a:spLocks noGrp="1"/>
          </p:cNvSpPr>
          <p:nvPr>
            <p:ph sz="half" idx="1" hasCustomPrompt="1"/>
          </p:nvPr>
        </p:nvSpPr>
        <p:spPr>
          <a:xfrm>
            <a:off x="476250" y="1369219"/>
            <a:ext cx="3886200" cy="3263504"/>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476750" y="1369219"/>
            <a:ext cx="3886200" cy="3263504"/>
          </a:xfrm>
        </p:spPr>
        <p:txBody>
          <a:bodyPr/>
          <a:lstStyle>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lvl2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0679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connector&#10;&#10;Description automatically generated">
            <a:extLst>
              <a:ext uri="{FF2B5EF4-FFF2-40B4-BE49-F238E27FC236}">
                <a16:creationId xmlns:a16="http://schemas.microsoft.com/office/drawing/2014/main" id="{81B89D7C-DA4D-9B42-9237-2B82C582A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5874043" y="0"/>
            <a:ext cx="3430368" cy="1434310"/>
          </a:xfrm>
          <a:prstGeom prst="rect">
            <a:avLst/>
          </a:prstGeom>
        </p:spPr>
      </p:pic>
      <p:sp>
        <p:nvSpPr>
          <p:cNvPr id="2" name="Title 1"/>
          <p:cNvSpPr>
            <a:spLocks noGrp="1"/>
          </p:cNvSpPr>
          <p:nvPr>
            <p:ph type="title" hasCustomPrompt="1"/>
          </p:nvPr>
        </p:nvSpPr>
        <p:spPr>
          <a:xfrm>
            <a:off x="484067" y="273844"/>
            <a:ext cx="7886700" cy="994172"/>
          </a:xfrm>
        </p:spPr>
        <p:txBody>
          <a:bodyPr/>
          <a:lstStyle/>
          <a:p>
            <a:r>
              <a:rPr lang="en-GB" dirty="0"/>
              <a:t>Click to add title</a:t>
            </a:r>
            <a:endParaRPr lang="en-US" dirty="0"/>
          </a:p>
        </p:txBody>
      </p:sp>
      <p:sp>
        <p:nvSpPr>
          <p:cNvPr id="3" name="Text Placeholder 2"/>
          <p:cNvSpPr>
            <a:spLocks noGrp="1"/>
          </p:cNvSpPr>
          <p:nvPr>
            <p:ph type="body" idx="1" hasCustomPrompt="1"/>
          </p:nvPr>
        </p:nvSpPr>
        <p:spPr>
          <a:xfrm>
            <a:off x="484068" y="1260872"/>
            <a:ext cx="3868340"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4" name="Content Placeholder 3"/>
          <p:cNvSpPr>
            <a:spLocks noGrp="1"/>
          </p:cNvSpPr>
          <p:nvPr>
            <p:ph sz="half" idx="2" hasCustomPrompt="1"/>
          </p:nvPr>
        </p:nvSpPr>
        <p:spPr>
          <a:xfrm>
            <a:off x="484068" y="1878806"/>
            <a:ext cx="3868340"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4483376" y="1260872"/>
            <a:ext cx="3887391"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6" name="Content Placeholder 5"/>
          <p:cNvSpPr>
            <a:spLocks noGrp="1"/>
          </p:cNvSpPr>
          <p:nvPr>
            <p:ph sz="quarter" idx="4" hasCustomPrompt="1"/>
          </p:nvPr>
        </p:nvSpPr>
        <p:spPr>
          <a:xfrm>
            <a:off x="4483376" y="1878806"/>
            <a:ext cx="3887391"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745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96129" y="1385325"/>
            <a:ext cx="6819554" cy="3247398"/>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sz="1600"/>
            </a:lvl2pPr>
            <a:lvl3pPr marL="898525" indent="-254000" defTabSz="1080000">
              <a:buSzPct val="100000"/>
              <a:buFontTx/>
              <a:buBlip>
                <a:blip r:embed="rId2"/>
              </a:buBlip>
              <a:tabLst>
                <a:tab pos="1079500" algn="l"/>
              </a:tabLst>
              <a:defRPr sz="1400"/>
            </a:lvl3pPr>
            <a:lvl4pPr marL="1247775" indent="-285750" defTabSz="1080000">
              <a:buSzPct val="100000"/>
              <a:buFontTx/>
              <a:buBlip>
                <a:blip r:embed="rId2"/>
              </a:buBlip>
              <a:tabLst>
                <a:tab pos="1079500" algn="l"/>
              </a:tabLst>
              <a:defRPr sz="1200"/>
            </a:lvl4pPr>
            <a:lvl5pPr marL="1565275" indent="-254000" defTabSz="1080000">
              <a:buSzPct val="100000"/>
              <a:buFontTx/>
              <a:buBlip>
                <a:blip r:embed="rId2"/>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 picture containing connector&#10;&#10;Description automatically generated">
            <a:extLst>
              <a:ext uri="{FF2B5EF4-FFF2-40B4-BE49-F238E27FC236}">
                <a16:creationId xmlns:a16="http://schemas.microsoft.com/office/drawing/2014/main" id="{95A08CF0-6852-DB41-812D-055CEF9EA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5788340" y="1201479"/>
            <a:ext cx="4732544" cy="1978777"/>
          </a:xfrm>
          <a:prstGeom prst="rect">
            <a:avLst/>
          </a:prstGeom>
        </p:spPr>
      </p:pic>
    </p:spTree>
    <p:extLst>
      <p:ext uri="{BB962C8B-B14F-4D97-AF65-F5344CB8AC3E}">
        <p14:creationId xmlns:p14="http://schemas.microsoft.com/office/powerpoint/2010/main" val="27753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39593" y="0"/>
            <a:ext cx="2704407" cy="3834159"/>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893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48384" y="-11644"/>
            <a:ext cx="2704407" cy="383253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274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3814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2697" y="1596474"/>
            <a:ext cx="3438605" cy="1482157"/>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5" cy="3807614"/>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45539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306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Tree>
    <p:extLst>
      <p:ext uri="{BB962C8B-B14F-4D97-AF65-F5344CB8AC3E}">
        <p14:creationId xmlns:p14="http://schemas.microsoft.com/office/powerpoint/2010/main" val="3049513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418" y="3309755"/>
            <a:ext cx="9196418"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412161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0" y="6032"/>
            <a:ext cx="9140299" cy="5143500"/>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75318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8409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128204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4400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82472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section sk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328456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831293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08" y="2678"/>
            <a:ext cx="9130784" cy="5140822"/>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41556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bg1"/>
                </a:solidFill>
              </a:defRPr>
            </a:lvl1pPr>
          </a:lstStyle>
          <a:p>
            <a:r>
              <a:rPr lang="en-US" dirty="0"/>
              <a:t>Click to insert your logo</a:t>
            </a:r>
          </a:p>
        </p:txBody>
      </p:sp>
    </p:spTree>
    <p:extLst>
      <p:ext uri="{BB962C8B-B14F-4D97-AF65-F5344CB8AC3E}">
        <p14:creationId xmlns:p14="http://schemas.microsoft.com/office/powerpoint/2010/main" val="48512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3E8CE-85C9-4641-AACE-EF1C358BD5A4}"/>
              </a:ext>
            </a:extLst>
          </p:cNvPr>
          <p:cNvSpPr/>
          <p:nvPr userDrawn="1"/>
        </p:nvSpPr>
        <p:spPr>
          <a:xfrm>
            <a:off x="0" y="0"/>
            <a:ext cx="391117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1584000" y="0"/>
            <a:ext cx="7560000"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4576596"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1652184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4320000"/>
          </a:xfrm>
          <a:prstGeom prst="rect">
            <a:avLst/>
          </a:prstGeom>
          <a:no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2471977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3977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1507303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34475"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290122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608" y="4016"/>
            <a:ext cx="9130784" cy="5138145"/>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556435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4475"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11463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34475" cy="51435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440172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40766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1893648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25612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852697" y="1596474"/>
            <a:ext cx="3438604" cy="1482157"/>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54398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3838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ighlight pink">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2276769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ighlight peach">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61676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ighlight green">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4207484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sk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591574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 purple">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388601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pink">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9487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835986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581025" indent="-285750" defTabSz="1080000">
              <a:buSzPct val="100000"/>
              <a:buFontTx/>
              <a:buBlip>
                <a:blip r:embed="rId2"/>
              </a:buBlip>
              <a:tabLst>
                <a:tab pos="1079500" algn="l"/>
              </a:tabLst>
              <a:defRPr>
                <a:solidFill>
                  <a:schemeClr val="tx1"/>
                </a:solidFill>
              </a:defRPr>
            </a:lvl2pPr>
            <a:lvl3pPr marL="762000"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62845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tx1">
                    <a:lumMod val="50000"/>
                    <a:lumOff val="50000"/>
                  </a:schemeClr>
                </a:solidFill>
              </a:defRPr>
            </a:lvl1pPr>
          </a:lstStyle>
          <a:p>
            <a:r>
              <a:rPr lang="en-US" dirty="0"/>
              <a:t>Click to insert your logo</a:t>
            </a:r>
          </a:p>
        </p:txBody>
      </p:sp>
    </p:spTree>
    <p:extLst>
      <p:ext uri="{BB962C8B-B14F-4D97-AF65-F5344CB8AC3E}">
        <p14:creationId xmlns:p14="http://schemas.microsoft.com/office/powerpoint/2010/main" val="121065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E5BB89E2-9F3C-994F-9139-72B2DE7C06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71443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186442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799536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505798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792175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826877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4249650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197091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803914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22200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51" y="303403"/>
            <a:ext cx="1903720" cy="820569"/>
          </a:xfrm>
          <a:prstGeom prst="rect">
            <a:avLst/>
          </a:prstGeom>
        </p:spPr>
      </p:pic>
    </p:spTree>
    <p:extLst>
      <p:ext uri="{BB962C8B-B14F-4D97-AF65-F5344CB8AC3E}">
        <p14:creationId xmlns:p14="http://schemas.microsoft.com/office/powerpoint/2010/main" val="2534446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621394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61282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626517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63357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633571" cy="3371103"/>
          </a:xfrm>
          <a:prstGeom prst="rect">
            <a:avLst/>
          </a:prstGeom>
        </p:spPr>
        <p:txBody>
          <a:bodyPr/>
          <a:lstStyle>
            <a:lvl1pPr marL="285750" indent="-285750" defTabSz="1080000">
              <a:buSzPct val="100000"/>
              <a:buFont typeface="Arial" panose="020B0604020202020204" pitchFamily="34" charset="0"/>
              <a:buChar char="•"/>
              <a:tabLst>
                <a:tab pos="1079500" algn="l"/>
              </a:tabLst>
              <a:defRPr>
                <a:solidFill>
                  <a:schemeClr val="tx1"/>
                </a:solidFill>
              </a:defRPr>
            </a:lvl1pPr>
            <a:lvl2pPr marL="293688" indent="-285750" defTabSz="1080000">
              <a:buSzPct val="100000"/>
              <a:buFont typeface="Arial" panose="020B0604020202020204" pitchFamily="34" charset="0"/>
              <a:buChar char="•"/>
              <a:tabLst>
                <a:tab pos="1079500" algn="l"/>
              </a:tabLst>
              <a:defRPr>
                <a:solidFill>
                  <a:schemeClr val="tx1"/>
                </a:solidFill>
              </a:defRPr>
            </a:lvl2pPr>
            <a:lvl3pPr marL="293688" indent="-285750" defTabSz="1080000">
              <a:buSzPct val="100000"/>
              <a:buFont typeface="Arial" panose="020B0604020202020204" pitchFamily="34" charset="0"/>
              <a:buChar char="•"/>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p>
          <a:p>
            <a:pPr lvl="0"/>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534867" y="0"/>
            <a:ext cx="4609133"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307CDA6E-D45E-3C46-8D36-A2D026398933}"/>
              </a:ext>
            </a:extLst>
          </p:cNvPr>
          <p:cNvPicPr>
            <a:picLocks noChangeAspect="1"/>
          </p:cNvPicPr>
          <p:nvPr userDrawn="1"/>
        </p:nvPicPr>
        <p:blipFill>
          <a:blip r:embed="rId3"/>
          <a:srcRect/>
          <a:stretch/>
        </p:blipFill>
        <p:spPr>
          <a:xfrm>
            <a:off x="3925229" y="3021980"/>
            <a:ext cx="5218770" cy="2121519"/>
          </a:xfrm>
          <a:prstGeom prst="rect">
            <a:avLst/>
          </a:prstGeom>
        </p:spPr>
      </p:pic>
    </p:spTree>
    <p:extLst>
      <p:ext uri="{BB962C8B-B14F-4D97-AF65-F5344CB8AC3E}">
        <p14:creationId xmlns:p14="http://schemas.microsoft.com/office/powerpoint/2010/main" val="261797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squiggle - blu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F24794A7-1DB4-D044-B337-DF329CBF48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22880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418252"/>
            <a:ext cx="6858000" cy="1214219"/>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bg1"/>
                </a:solidFill>
              </a:defRPr>
            </a:lvl1pPr>
          </a:lstStyle>
          <a:p>
            <a:r>
              <a:rPr lang="en-US" dirty="0"/>
              <a:t>Click to insert </a:t>
            </a:r>
            <a:br>
              <a:rPr lang="en-US" dirty="0"/>
            </a:br>
            <a:r>
              <a:rPr lang="en-US" dirty="0"/>
              <a:t>your logo</a:t>
            </a:r>
          </a:p>
        </p:txBody>
      </p:sp>
    </p:spTree>
    <p:extLst>
      <p:ext uri="{BB962C8B-B14F-4D97-AF65-F5344CB8AC3E}">
        <p14:creationId xmlns:p14="http://schemas.microsoft.com/office/powerpoint/2010/main" val="132113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4651" y="303403"/>
            <a:ext cx="1903720" cy="820568"/>
          </a:xfrm>
          <a:prstGeom prst="rect">
            <a:avLst/>
          </a:prstGeom>
        </p:spPr>
      </p:pic>
    </p:spTree>
    <p:extLst>
      <p:ext uri="{BB962C8B-B14F-4D97-AF65-F5344CB8AC3E}">
        <p14:creationId xmlns:p14="http://schemas.microsoft.com/office/powerpoint/2010/main" val="424241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dirty="0"/>
              <a:t>Click to insert Mind logo</a:t>
            </a:r>
          </a:p>
        </p:txBody>
      </p:sp>
    </p:spTree>
    <p:extLst>
      <p:ext uri="{BB962C8B-B14F-4D97-AF65-F5344CB8AC3E}">
        <p14:creationId xmlns:p14="http://schemas.microsoft.com/office/powerpoint/2010/main" val="328949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84032346"/>
      </p:ext>
    </p:extLst>
  </p:cSld>
  <p:clrMap bg1="lt1" tx1="dk1" bg2="lt2" tx2="dk2" accent1="accent1" accent2="accent2" accent3="accent3" accent4="accent4" accent5="accent5" accent6="accent6" hlink="hlink" folHlink="folHlink"/>
  <p:sldLayoutIdLst>
    <p:sldLayoutId id="2147483730" r:id="rId1"/>
    <p:sldLayoutId id="2147483694" r:id="rId2"/>
    <p:sldLayoutId id="2147483726" r:id="rId3"/>
    <p:sldLayoutId id="2147483725" r:id="rId4"/>
    <p:sldLayoutId id="2147483727" r:id="rId5"/>
    <p:sldLayoutId id="2147483685" r:id="rId6"/>
    <p:sldLayoutId id="2147483728" r:id="rId7"/>
    <p:sldLayoutId id="2147483695" r:id="rId8"/>
    <p:sldLayoutId id="2147483729" r:id="rId9"/>
    <p:sldLayoutId id="2147483714" r:id="rId10"/>
    <p:sldLayoutId id="2147483688" r:id="rId11"/>
    <p:sldLayoutId id="2147483781" r:id="rId12"/>
    <p:sldLayoutId id="2147483782" r:id="rId13"/>
    <p:sldLayoutId id="2147483715" r:id="rId14"/>
    <p:sldLayoutId id="2147483689" r:id="rId15"/>
    <p:sldLayoutId id="2147483797" r:id="rId16"/>
    <p:sldLayoutId id="2147483716" r:id="rId17"/>
    <p:sldLayoutId id="2147483721" r:id="rId18"/>
    <p:sldLayoutId id="2147483723" r:id="rId19"/>
    <p:sldLayoutId id="2147483722" r:id="rId20"/>
    <p:sldLayoutId id="2147483724" r:id="rId21"/>
    <p:sldLayoutId id="2147483717" r:id="rId22"/>
    <p:sldLayoutId id="2147483718" r:id="rId23"/>
    <p:sldLayoutId id="2147483713" r:id="rId24"/>
    <p:sldLayoutId id="2147483719" r:id="rId25"/>
    <p:sldLayoutId id="2147483720" r:id="rId26"/>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28"/>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938110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710" r:id="rId3"/>
    <p:sldLayoutId id="2147483711" r:id="rId4"/>
    <p:sldLayoutId id="2147483743" r:id="rId5"/>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24889261"/>
      </p:ext>
    </p:extLst>
  </p:cSld>
  <p:clrMap bg1="lt1" tx1="dk1" bg2="lt2" tx2="dk2" accent1="accent1" accent2="accent2" accent3="accent3" accent4="accent4" accent5="accent5" accent6="accent6" hlink="hlink" folHlink="folHlink"/>
  <p:sldLayoutIdLst>
    <p:sldLayoutId id="2147483747" r:id="rId1"/>
    <p:sldLayoutId id="2147483752" r:id="rId2"/>
    <p:sldLayoutId id="2147483749" r:id="rId3"/>
    <p:sldLayoutId id="2147483750" r:id="rId4"/>
    <p:sldLayoutId id="2147483751" r:id="rId5"/>
    <p:sldLayoutId id="2147483748" r:id="rId6"/>
    <p:sldLayoutId id="2147483753" r:id="rId7"/>
    <p:sldLayoutId id="2147483754" r:id="rId8"/>
    <p:sldLayoutId id="2147483755" r:id="rId9"/>
    <p:sldLayoutId id="2147483756" r:id="rId10"/>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9794277"/>
      </p:ext>
    </p:extLst>
  </p:cSld>
  <p:clrMap bg1="lt1" tx1="dk1" bg2="lt2" tx2="dk2" accent1="accent1" accent2="accent2" accent3="accent3" accent4="accent4" accent5="accent5" accent6="accent6" hlink="hlink" folHlink="folHlink"/>
  <p:sldLayoutIdLst>
    <p:sldLayoutId id="2147483763" r:id="rId1"/>
    <p:sldLayoutId id="2147483758" r:id="rId2"/>
    <p:sldLayoutId id="2147483760" r:id="rId3"/>
    <p:sldLayoutId id="2147483759" r:id="rId4"/>
    <p:sldLayoutId id="2147483761" r:id="rId5"/>
    <p:sldLayoutId id="2147483762" r:id="rId6"/>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C795540-EE31-BE4D-91C4-69F108802C66}"/>
              </a:ext>
            </a:extLst>
          </p:cNvPr>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5" name="Text Placeholder 2">
            <a:extLst>
              <a:ext uri="{FF2B5EF4-FFF2-40B4-BE49-F238E27FC236}">
                <a16:creationId xmlns:a16="http://schemas.microsoft.com/office/drawing/2014/main" id="{06C6CAD2-E81A-8845-92AE-44D8F61476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05952462"/>
      </p:ext>
    </p:extLst>
  </p:cSld>
  <p:clrMap bg1="lt1" tx1="dk1" bg2="lt2" tx2="dk2" accent1="accent1" accent2="accent2" accent3="accent3" accent4="accent4" accent5="accent5" accent6="accent6" hlink="hlink" folHlink="folHlink"/>
  <p:sldLayoutIdLst>
    <p:sldLayoutId id="2147483742" r:id="rId1"/>
    <p:sldLayoutId id="2147483785" r:id="rId2"/>
    <p:sldLayoutId id="2147483786"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10" r:id="rId12"/>
    <p:sldLayoutId id="2147483811" r:id="rId13"/>
    <p:sldLayoutId id="2147483808" r:id="rId14"/>
    <p:sldLayoutId id="2147483809" r:id="rId15"/>
    <p:sldLayoutId id="2147483745" r:id="rId16"/>
    <p:sldLayoutId id="2147483744" r:id="rId17"/>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19"/>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0327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68388"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34302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44.xml"/><Relationship Id="rId1" Type="http://schemas.openxmlformats.org/officeDocument/2006/relationships/video" Target="https://www.youtube.com/embed/xYBUY1kZpf8?feature=oemb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3.xml"/><Relationship Id="rId1" Type="http://schemas.openxmlformats.org/officeDocument/2006/relationships/video" Target="https://www.youtube.com/embed/xLoK5rOl8Qk?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dreamstime.com/illustration/time-break.html" TargetMode="External"/><Relationship Id="rId2" Type="http://schemas.openxmlformats.org/officeDocument/2006/relationships/image" Target="../media/image39.jp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hyperlink" Target="https://www.psychologytoday.com/au/blog/evidence-based-living/202402/do-trigger-warnings-work" TargetMode="External"/><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3.xml"/><Relationship Id="rId1" Type="http://schemas.openxmlformats.org/officeDocument/2006/relationships/video" Target="https://www.youtube.com/embed/cYsTes4tqLk?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hyperlink" Target="https://www.selfinjurysupport.org.uk/our-support-services" TargetMode="External"/><Relationship Id="rId2" Type="http://schemas.openxmlformats.org/officeDocument/2006/relationships/hyperlink" Target="https://www.samaritans.org/" TargetMode="External"/><Relationship Id="rId1" Type="http://schemas.openxmlformats.org/officeDocument/2006/relationships/slideLayout" Target="../slideLayouts/slideLayout19.xml"/><Relationship Id="rId4" Type="http://schemas.openxmlformats.org/officeDocument/2006/relationships/hyperlink" Target="https://www.mind.org.uk/information-support/side-by-side-our-online-community/"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46.xml"/><Relationship Id="rId1" Type="http://schemas.openxmlformats.org/officeDocument/2006/relationships/video" Target="https://www.youtube.com/embed/NT0DVXMpsPs?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7.xml"/><Relationship Id="rId1" Type="http://schemas.openxmlformats.org/officeDocument/2006/relationships/video" Target="https://www.youtube.com/embed/cWyBoKdqCQU?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s://unknowncystic.com/2012/05/" TargetMode="External"/><Relationship Id="rId2" Type="http://schemas.openxmlformats.org/officeDocument/2006/relationships/image" Target="../media/image56.jpg"/><Relationship Id="rId1" Type="http://schemas.openxmlformats.org/officeDocument/2006/relationships/slideLayout" Target="../slideLayouts/slideLayout47.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1.xml"/><Relationship Id="rId1" Type="http://schemas.openxmlformats.org/officeDocument/2006/relationships/video" Target="https://www.youtube.com/embed/xsfml3yVh1g?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BA62F-C3E5-BE43-84CE-CB8327B803DB}"/>
              </a:ext>
            </a:extLst>
          </p:cNvPr>
          <p:cNvSpPr>
            <a:spLocks noGrp="1"/>
          </p:cNvSpPr>
          <p:nvPr>
            <p:ph type="ctrTitle"/>
          </p:nvPr>
        </p:nvSpPr>
        <p:spPr>
          <a:xfrm>
            <a:off x="0" y="1682412"/>
            <a:ext cx="6858000" cy="1214219"/>
          </a:xfrm>
        </p:spPr>
        <p:txBody>
          <a:bodyPr/>
          <a:lstStyle/>
          <a:p>
            <a:r>
              <a:rPr lang="en-US" dirty="0"/>
              <a:t>Neurodiversity and self-harm for professionals</a:t>
            </a:r>
          </a:p>
        </p:txBody>
      </p:sp>
    </p:spTree>
    <p:extLst>
      <p:ext uri="{BB962C8B-B14F-4D97-AF65-F5344CB8AC3E}">
        <p14:creationId xmlns:p14="http://schemas.microsoft.com/office/powerpoint/2010/main" val="567709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BC30A-AFDD-058F-9BB7-659E8D6EA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1A886-C032-55ED-6845-B5A084A28B01}"/>
              </a:ext>
            </a:extLst>
          </p:cNvPr>
          <p:cNvSpPr>
            <a:spLocks noGrp="1"/>
          </p:cNvSpPr>
          <p:nvPr>
            <p:ph type="title"/>
          </p:nvPr>
        </p:nvSpPr>
        <p:spPr/>
        <p:txBody>
          <a:bodyPr/>
          <a:lstStyle/>
          <a:p>
            <a:r>
              <a:rPr lang="en-US" dirty="0">
                <a:latin typeface="Mind Meridian" panose="020B0604020202020204" charset="0"/>
                <a:cs typeface="Mind Meridian" panose="020B0604020202020204" charset="0"/>
              </a:rPr>
              <a:t>How does neurodivergence impact mental health?</a:t>
            </a:r>
            <a:endParaRPr lang="en-US" dirty="0"/>
          </a:p>
        </p:txBody>
      </p:sp>
      <p:sp>
        <p:nvSpPr>
          <p:cNvPr id="3" name="Content Placeholder 2">
            <a:extLst>
              <a:ext uri="{FF2B5EF4-FFF2-40B4-BE49-F238E27FC236}">
                <a16:creationId xmlns:a16="http://schemas.microsoft.com/office/drawing/2014/main" id="{739639C7-1B38-718A-79C0-491330F846EC}"/>
              </a:ext>
            </a:extLst>
          </p:cNvPr>
          <p:cNvSpPr>
            <a:spLocks noGrp="1"/>
          </p:cNvSpPr>
          <p:nvPr>
            <p:ph idx="1"/>
          </p:nvPr>
        </p:nvSpPr>
        <p:spPr/>
        <p:txBody>
          <a:bodyPr>
            <a:normAutofit/>
          </a:bodyPr>
          <a:lstStyle/>
          <a:p>
            <a:pPr>
              <a:buNone/>
            </a:pPr>
            <a:r>
              <a:rPr lang="en-GB" b="1" dirty="0">
                <a:latin typeface="Mind Meridian" panose="020B0604020202020204" charset="0"/>
                <a:cs typeface="Mind Meridian" panose="020B0604020202020204" charset="0"/>
              </a:rPr>
              <a:t>Executive Dysfunction</a:t>
            </a:r>
          </a:p>
          <a:p>
            <a:pPr>
              <a:buFont typeface="Arial" panose="020B0604020202020204" pitchFamily="34" charset="0"/>
              <a:buChar char="•"/>
            </a:pPr>
            <a:r>
              <a:rPr lang="en-GB" dirty="0">
                <a:latin typeface="Mind Meridian" panose="020B0604020202020204" charset="0"/>
                <a:cs typeface="Mind Meridian" panose="020B0604020202020204" charset="0"/>
              </a:rPr>
              <a:t>Struggles with planning, focus, memory, and time management can make daily life overwhelming.</a:t>
            </a:r>
          </a:p>
          <a:p>
            <a:pPr>
              <a:buFont typeface="Arial" panose="020B0604020202020204" pitchFamily="34" charset="0"/>
              <a:buChar char="•"/>
            </a:pPr>
            <a:r>
              <a:rPr lang="en-GB" dirty="0">
                <a:latin typeface="Mind Meridian" panose="020B0604020202020204" charset="0"/>
                <a:cs typeface="Mind Meridian" panose="020B0604020202020204" charset="0"/>
              </a:rPr>
              <a:t>This can result in guilt, frustration, and low self-esteem, especially in settings that value productivity.</a:t>
            </a:r>
          </a:p>
          <a:p>
            <a:pPr>
              <a:buNone/>
            </a:pPr>
            <a:r>
              <a:rPr lang="en-GB" b="1" dirty="0">
                <a:latin typeface="Mind Meridian" panose="020B0604020202020204" charset="0"/>
                <a:cs typeface="Mind Meridian" panose="020B0604020202020204" charset="0"/>
              </a:rPr>
              <a:t>Systemic Barriers</a:t>
            </a:r>
          </a:p>
          <a:p>
            <a:pPr>
              <a:buFont typeface="Arial" panose="020B0604020202020204" pitchFamily="34" charset="0"/>
              <a:buChar char="•"/>
            </a:pPr>
            <a:r>
              <a:rPr lang="en-GB" dirty="0">
                <a:latin typeface="Mind Meridian" panose="020B0604020202020204" charset="0"/>
                <a:cs typeface="Mind Meridian" panose="020B0604020202020204" charset="0"/>
              </a:rPr>
              <a:t>Education, employment, and healthcare systems are not designed with neurodivergent needs in mind.</a:t>
            </a:r>
          </a:p>
          <a:p>
            <a:pPr>
              <a:buFont typeface="Arial" panose="020B0604020202020204" pitchFamily="34" charset="0"/>
              <a:buChar char="•"/>
            </a:pPr>
            <a:r>
              <a:rPr lang="en-GB" dirty="0">
                <a:latin typeface="Mind Meridian" panose="020B0604020202020204" charset="0"/>
                <a:cs typeface="Mind Meridian" panose="020B0604020202020204" charset="0"/>
              </a:rPr>
              <a:t>Constantly navigating inaccessible environments can create chronic stress and disempowerment</a:t>
            </a:r>
            <a:r>
              <a:rPr lang="en-GB" sz="1600" dirty="0">
                <a:latin typeface="Mind Meridian" panose="020B0604020202020204" charset="0"/>
                <a:cs typeface="Mind Meridian" panose="020B0604020202020204" charset="0"/>
              </a:rPr>
              <a:t>.</a:t>
            </a:r>
          </a:p>
          <a:p>
            <a:pPr>
              <a:buNone/>
            </a:pPr>
            <a:endParaRPr lang="en-GB" dirty="0">
              <a:latin typeface="Mind Meridian" panose="020B0604020202020204" charset="0"/>
              <a:cs typeface="Mind Meridian" panose="020B0604020202020204" charset="0"/>
            </a:endParaRPr>
          </a:p>
        </p:txBody>
      </p:sp>
    </p:spTree>
    <p:extLst>
      <p:ext uri="{BB962C8B-B14F-4D97-AF65-F5344CB8AC3E}">
        <p14:creationId xmlns:p14="http://schemas.microsoft.com/office/powerpoint/2010/main" val="70918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BF497-0BA1-1264-A5BE-9DDF5A622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316EB-59D2-3B5E-3AB3-589BE40FC7CB}"/>
              </a:ext>
            </a:extLst>
          </p:cNvPr>
          <p:cNvSpPr>
            <a:spLocks noGrp="1"/>
          </p:cNvSpPr>
          <p:nvPr>
            <p:ph type="title"/>
          </p:nvPr>
        </p:nvSpPr>
        <p:spPr/>
        <p:txBody>
          <a:bodyPr/>
          <a:lstStyle/>
          <a:p>
            <a:r>
              <a:rPr lang="en-US" dirty="0">
                <a:latin typeface="Mind Meridian" panose="020B0604020202020204" charset="0"/>
                <a:cs typeface="Mind Meridian" panose="020B0604020202020204" charset="0"/>
              </a:rPr>
              <a:t>How does neurodivergence impact mental health?</a:t>
            </a:r>
            <a:endParaRPr lang="en-US" dirty="0"/>
          </a:p>
        </p:txBody>
      </p:sp>
      <p:sp>
        <p:nvSpPr>
          <p:cNvPr id="3" name="Content Placeholder 2">
            <a:extLst>
              <a:ext uri="{FF2B5EF4-FFF2-40B4-BE49-F238E27FC236}">
                <a16:creationId xmlns:a16="http://schemas.microsoft.com/office/drawing/2014/main" id="{B0D64AEB-886A-8466-0608-22C430C72B97}"/>
              </a:ext>
            </a:extLst>
          </p:cNvPr>
          <p:cNvSpPr>
            <a:spLocks noGrp="1"/>
          </p:cNvSpPr>
          <p:nvPr>
            <p:ph idx="1"/>
          </p:nvPr>
        </p:nvSpPr>
        <p:spPr/>
        <p:txBody>
          <a:bodyPr>
            <a:normAutofit fontScale="92500" lnSpcReduction="20000"/>
          </a:bodyPr>
          <a:lstStyle/>
          <a:p>
            <a:pPr>
              <a:buNone/>
            </a:pPr>
            <a:r>
              <a:rPr lang="en-GB" b="1" dirty="0">
                <a:latin typeface="Mind Meridian" panose="020B0604020202020204" charset="0"/>
                <a:cs typeface="Mind Meridian" panose="020B0604020202020204" charset="0"/>
              </a:rPr>
              <a:t>Internalised Ableism</a:t>
            </a:r>
          </a:p>
          <a:p>
            <a:pPr>
              <a:buFont typeface="Arial" panose="020B0604020202020204" pitchFamily="34" charset="0"/>
              <a:buChar char="•"/>
            </a:pPr>
            <a:r>
              <a:rPr lang="en-GB" dirty="0">
                <a:latin typeface="Mind Meridian" panose="020B0604020202020204" charset="0"/>
                <a:cs typeface="Mind Meridian" panose="020B0604020202020204" charset="0"/>
              </a:rPr>
              <a:t>Repeated exposure to negative stereotypes can lead neurodivergent individuals to believe they are "broken" or "less than."</a:t>
            </a:r>
          </a:p>
          <a:p>
            <a:pPr>
              <a:buFont typeface="Arial" panose="020B0604020202020204" pitchFamily="34" charset="0"/>
              <a:buChar char="•"/>
            </a:pPr>
            <a:r>
              <a:rPr lang="en-GB" dirty="0">
                <a:latin typeface="Mind Meridian" panose="020B0604020202020204" charset="0"/>
                <a:cs typeface="Mind Meridian" panose="020B0604020202020204" charset="0"/>
              </a:rPr>
              <a:t>This internalized stigma often drives depression, shame, and anxiety.</a:t>
            </a:r>
          </a:p>
          <a:p>
            <a:pPr>
              <a:buNone/>
            </a:pPr>
            <a:endParaRPr lang="en-GB" dirty="0">
              <a:latin typeface="Mind Meridian" panose="020B0604020202020204" charset="0"/>
              <a:cs typeface="Mind Meridian" panose="020B0604020202020204" charset="0"/>
            </a:endParaRPr>
          </a:p>
          <a:p>
            <a:endParaRPr lang="en-GB" dirty="0">
              <a:latin typeface="Mind Meridian" panose="020B0604020202020204" charset="0"/>
              <a:cs typeface="Mind Meridian" panose="020B0604020202020204" charset="0"/>
            </a:endParaRPr>
          </a:p>
          <a:p>
            <a:pPr>
              <a:buNone/>
            </a:pPr>
            <a:r>
              <a:rPr lang="en-GB" b="1" dirty="0">
                <a:latin typeface="Mind Meridian" panose="020B0604020202020204" charset="0"/>
                <a:cs typeface="Mind Meridian" panose="020B0604020202020204" charset="0"/>
              </a:rPr>
              <a:t>Higher Risk of Trauma</a:t>
            </a:r>
          </a:p>
          <a:p>
            <a:pPr>
              <a:buFont typeface="Arial" panose="020B0604020202020204" pitchFamily="34" charset="0"/>
              <a:buChar char="•"/>
            </a:pPr>
            <a:r>
              <a:rPr lang="en-GB" dirty="0">
                <a:latin typeface="Mind Meridian" panose="020B0604020202020204" charset="0"/>
                <a:cs typeface="Mind Meridian" panose="020B0604020202020204" charset="0"/>
              </a:rPr>
              <a:t>Neurodivergent people are statistically more likely to experience trauma, including bullying, abuse, and institutional neglect.</a:t>
            </a:r>
          </a:p>
          <a:p>
            <a:pPr>
              <a:buFont typeface="Arial" panose="020B0604020202020204" pitchFamily="34" charset="0"/>
              <a:buChar char="•"/>
            </a:pPr>
            <a:r>
              <a:rPr lang="en-GB" dirty="0">
                <a:latin typeface="Mind Meridian" panose="020B0604020202020204" charset="0"/>
                <a:cs typeface="Mind Meridian" panose="020B0604020202020204" charset="0"/>
              </a:rPr>
              <a:t>Trauma exacerbates existing mental health vulnerabilities.</a:t>
            </a:r>
          </a:p>
          <a:p>
            <a:pPr>
              <a:buNone/>
            </a:pPr>
            <a:endParaRPr lang="en-GB" dirty="0">
              <a:latin typeface="Mind Meridian" panose="020B0604020202020204" charset="0"/>
              <a:cs typeface="Mind Meridian" panose="020B0604020202020204" charset="0"/>
            </a:endParaRPr>
          </a:p>
        </p:txBody>
      </p:sp>
    </p:spTree>
    <p:extLst>
      <p:ext uri="{BB962C8B-B14F-4D97-AF65-F5344CB8AC3E}">
        <p14:creationId xmlns:p14="http://schemas.microsoft.com/office/powerpoint/2010/main" val="226094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EE6F-BD26-E94F-84F4-D025A360CF8D}"/>
              </a:ext>
            </a:extLst>
          </p:cNvPr>
          <p:cNvSpPr>
            <a:spLocks noGrp="1"/>
          </p:cNvSpPr>
          <p:nvPr>
            <p:ph type="ctrTitle"/>
          </p:nvPr>
        </p:nvSpPr>
        <p:spPr>
          <a:xfrm>
            <a:off x="482174" y="614723"/>
            <a:ext cx="8166526" cy="309838"/>
          </a:xfrm>
        </p:spPr>
        <p:txBody>
          <a:bodyPr>
            <a:normAutofit fontScale="90000"/>
          </a:bodyPr>
          <a:lstStyle/>
          <a:p>
            <a:r>
              <a:rPr lang="en-US" sz="3200" dirty="0">
                <a:solidFill>
                  <a:schemeClr val="tx1"/>
                </a:solidFill>
                <a:latin typeface="Mind Meridian" panose="020B0604020202020204" charset="0"/>
                <a:cs typeface="Mind Meridian" panose="020B0604020202020204" charset="0"/>
              </a:rPr>
              <a:t>How does trauma impact the brain?</a:t>
            </a:r>
            <a:br>
              <a:rPr lang="en-US" sz="3200" dirty="0">
                <a:solidFill>
                  <a:schemeClr val="tx1"/>
                </a:solidFill>
                <a:latin typeface="Mind Meridian" panose="020B0604020202020204" charset="0"/>
                <a:cs typeface="Mind Meridian" panose="020B0604020202020204" charset="0"/>
              </a:rPr>
            </a:br>
            <a:r>
              <a:rPr lang="en-US" sz="3200" dirty="0">
                <a:solidFill>
                  <a:schemeClr val="tx1"/>
                </a:solidFill>
                <a:latin typeface="Mind Meridian" panose="020B0604020202020204" charset="0"/>
                <a:cs typeface="Mind Meridian" panose="020B0604020202020204" charset="0"/>
              </a:rPr>
              <a:t>Source: UK Trauma Council on YouTube</a:t>
            </a:r>
            <a:br>
              <a:rPr lang="en-US" sz="4000" dirty="0">
                <a:solidFill>
                  <a:schemeClr val="bg1"/>
                </a:solidFill>
                <a:latin typeface="Arial" panose="020B0604020202020204" pitchFamily="34" charset="0"/>
                <a:cs typeface="Arial" panose="020B0604020202020204" pitchFamily="34" charset="0"/>
              </a:rPr>
            </a:br>
            <a:endParaRPr lang="en-US" dirty="0"/>
          </a:p>
        </p:txBody>
      </p:sp>
      <p:pic>
        <p:nvPicPr>
          <p:cNvPr id="3" name="Online Media 2" title="Childhood Trauma and the Brain | UK Trauma Council">
            <a:hlinkClick r:id="" action="ppaction://media"/>
            <a:extLst>
              <a:ext uri="{FF2B5EF4-FFF2-40B4-BE49-F238E27FC236}">
                <a16:creationId xmlns:a16="http://schemas.microsoft.com/office/drawing/2014/main" id="{EB6A5DBB-808D-3C28-721F-BAC04A123445}"/>
              </a:ext>
            </a:extLst>
          </p:cNvPr>
          <p:cNvPicPr>
            <a:picLocks noRot="1" noChangeAspect="1"/>
          </p:cNvPicPr>
          <p:nvPr>
            <a:videoFile r:link="rId1"/>
          </p:nvPr>
        </p:nvPicPr>
        <p:blipFill>
          <a:blip r:embed="rId3"/>
          <a:stretch>
            <a:fillRect/>
          </a:stretch>
        </p:blipFill>
        <p:spPr>
          <a:xfrm>
            <a:off x="956837" y="1193237"/>
            <a:ext cx="6776403" cy="3828343"/>
          </a:xfrm>
          <a:prstGeom prst="rect">
            <a:avLst/>
          </a:prstGeom>
        </p:spPr>
      </p:pic>
    </p:spTree>
    <p:extLst>
      <p:ext uri="{BB962C8B-B14F-4D97-AF65-F5344CB8AC3E}">
        <p14:creationId xmlns:p14="http://schemas.microsoft.com/office/powerpoint/2010/main" val="41670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EE6F-BD26-E94F-84F4-D025A360CF8D}"/>
              </a:ext>
            </a:extLst>
          </p:cNvPr>
          <p:cNvSpPr>
            <a:spLocks noGrp="1"/>
          </p:cNvSpPr>
          <p:nvPr>
            <p:ph type="ctrTitle"/>
          </p:nvPr>
        </p:nvSpPr>
        <p:spPr>
          <a:xfrm>
            <a:off x="482174" y="614723"/>
            <a:ext cx="8166526" cy="309838"/>
          </a:xfrm>
        </p:spPr>
        <p:txBody>
          <a:bodyPr>
            <a:normAutofit fontScale="90000"/>
          </a:bodyPr>
          <a:lstStyle/>
          <a:p>
            <a:r>
              <a:rPr lang="en-US" sz="3200" dirty="0">
                <a:solidFill>
                  <a:schemeClr val="tx1"/>
                </a:solidFill>
                <a:latin typeface="Mind Meridian" panose="020B0604020202020204" charset="0"/>
                <a:cs typeface="Mind Meridian" panose="020B0604020202020204" charset="0"/>
              </a:rPr>
              <a:t>How does trauma impact the brain?</a:t>
            </a:r>
            <a:br>
              <a:rPr lang="en-US" sz="3200" dirty="0">
                <a:solidFill>
                  <a:schemeClr val="tx1"/>
                </a:solidFill>
                <a:latin typeface="Mind Meridian" panose="020B0604020202020204" charset="0"/>
                <a:cs typeface="Mind Meridian" panose="020B0604020202020204" charset="0"/>
              </a:rPr>
            </a:br>
            <a:r>
              <a:rPr lang="en-US" sz="3200" dirty="0">
                <a:solidFill>
                  <a:schemeClr val="tx1"/>
                </a:solidFill>
                <a:latin typeface="Mind Meridian" panose="020B0604020202020204" charset="0"/>
                <a:cs typeface="Mind Meridian" panose="020B0604020202020204" charset="0"/>
              </a:rPr>
              <a:t>Source: UK Trauma Council on YouTube</a:t>
            </a:r>
            <a:br>
              <a:rPr lang="en-US" sz="4000" dirty="0">
                <a:solidFill>
                  <a:schemeClr val="bg1"/>
                </a:solidFill>
                <a:latin typeface="Arial" panose="020B0604020202020204" pitchFamily="34" charset="0"/>
                <a:cs typeface="Arial" panose="020B0604020202020204" pitchFamily="34" charset="0"/>
              </a:rPr>
            </a:br>
            <a:endParaRPr lang="en-US" dirty="0"/>
          </a:p>
        </p:txBody>
      </p:sp>
      <p:sp>
        <p:nvSpPr>
          <p:cNvPr id="4" name="TextBox 3">
            <a:extLst>
              <a:ext uri="{FF2B5EF4-FFF2-40B4-BE49-F238E27FC236}">
                <a16:creationId xmlns:a16="http://schemas.microsoft.com/office/drawing/2014/main" id="{E18696C5-2F72-A142-66DF-16F688BB3BEA}"/>
              </a:ext>
            </a:extLst>
          </p:cNvPr>
          <p:cNvSpPr txBox="1"/>
          <p:nvPr/>
        </p:nvSpPr>
        <p:spPr>
          <a:xfrm>
            <a:off x="690880" y="1391920"/>
            <a:ext cx="7752080" cy="1569660"/>
          </a:xfrm>
          <a:prstGeom prst="rect">
            <a:avLst/>
          </a:prstGeom>
          <a:noFill/>
        </p:spPr>
        <p:txBody>
          <a:bodyPr wrap="square" rtlCol="0">
            <a:spAutoFit/>
          </a:bodyPr>
          <a:lstStyle/>
          <a:p>
            <a:r>
              <a:rPr lang="en-GB" sz="3200" dirty="0">
                <a:latin typeface="Mind Meridian" panose="020B0604020202020204" charset="0"/>
                <a:cs typeface="Mind Meridian" panose="020B0604020202020204" charset="0"/>
              </a:rPr>
              <a:t>Reflection Time:</a:t>
            </a:r>
          </a:p>
          <a:p>
            <a:r>
              <a:rPr lang="en-GB" sz="3200" dirty="0">
                <a:latin typeface="Mind Meridian" panose="020B0604020202020204" charset="0"/>
                <a:cs typeface="Mind Meridian" panose="020B0604020202020204" charset="0"/>
              </a:rPr>
              <a:t>Which parts of the clip resonated or stood out for you?</a:t>
            </a:r>
          </a:p>
        </p:txBody>
      </p:sp>
    </p:spTree>
    <p:extLst>
      <p:ext uri="{BB962C8B-B14F-4D97-AF65-F5344CB8AC3E}">
        <p14:creationId xmlns:p14="http://schemas.microsoft.com/office/powerpoint/2010/main" val="1142548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D24F7-669B-58BF-155A-815A53C9B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D221B-0BAF-A0D4-8CAB-72FAF26F7D1C}"/>
              </a:ext>
            </a:extLst>
          </p:cNvPr>
          <p:cNvSpPr>
            <a:spLocks noGrp="1"/>
          </p:cNvSpPr>
          <p:nvPr>
            <p:ph type="title"/>
          </p:nvPr>
        </p:nvSpPr>
        <p:spPr/>
        <p:txBody>
          <a:bodyPr/>
          <a:lstStyle/>
          <a:p>
            <a:r>
              <a:rPr lang="en-US" dirty="0">
                <a:latin typeface="Mind Meridian" panose="020B0604020202020204" charset="0"/>
                <a:cs typeface="Mind Meridian" panose="020B0604020202020204" charset="0"/>
              </a:rPr>
              <a:t>How does neurodivergence impact mental health?</a:t>
            </a:r>
            <a:endParaRPr lang="en-US" dirty="0"/>
          </a:p>
        </p:txBody>
      </p:sp>
      <p:sp>
        <p:nvSpPr>
          <p:cNvPr id="3" name="Content Placeholder 2">
            <a:extLst>
              <a:ext uri="{FF2B5EF4-FFF2-40B4-BE49-F238E27FC236}">
                <a16:creationId xmlns:a16="http://schemas.microsoft.com/office/drawing/2014/main" id="{22BEF80F-BCEE-548F-12DA-90522316D0D0}"/>
              </a:ext>
            </a:extLst>
          </p:cNvPr>
          <p:cNvSpPr>
            <a:spLocks noGrp="1"/>
          </p:cNvSpPr>
          <p:nvPr>
            <p:ph idx="1"/>
          </p:nvPr>
        </p:nvSpPr>
        <p:spPr>
          <a:xfrm>
            <a:off x="329874" y="1456445"/>
            <a:ext cx="6819554" cy="3247398"/>
          </a:xfrm>
        </p:spPr>
        <p:txBody>
          <a:bodyPr>
            <a:normAutofit lnSpcReduction="10000"/>
          </a:bodyPr>
          <a:lstStyle/>
          <a:p>
            <a:pPr>
              <a:buNone/>
            </a:pPr>
            <a:r>
              <a:rPr lang="en-GB" b="1" dirty="0">
                <a:latin typeface="Mind Meridian" panose="020B0604020202020204" charset="0"/>
                <a:cs typeface="Mind Meridian" panose="020B0604020202020204" charset="0"/>
              </a:rPr>
              <a:t>Lack of Appropriate Support</a:t>
            </a:r>
          </a:p>
          <a:p>
            <a:pPr>
              <a:buFont typeface="Arial" panose="020B0604020202020204" pitchFamily="34" charset="0"/>
              <a:buChar char="•"/>
            </a:pPr>
            <a:r>
              <a:rPr lang="en-GB" dirty="0">
                <a:latin typeface="Mind Meridian" panose="020B0604020202020204" charset="0"/>
                <a:cs typeface="Mind Meridian" panose="020B0604020202020204" charset="0"/>
              </a:rPr>
              <a:t>Support structures often focus on "fixing" behaviour rather than validating neurodivergent experiences.</a:t>
            </a:r>
          </a:p>
          <a:p>
            <a:pPr>
              <a:buFont typeface="Arial" panose="020B0604020202020204" pitchFamily="34" charset="0"/>
              <a:buChar char="•"/>
            </a:pPr>
            <a:r>
              <a:rPr lang="en-GB" dirty="0">
                <a:latin typeface="Mind Meridian" panose="020B0604020202020204" charset="0"/>
                <a:cs typeface="Mind Meridian" panose="020B0604020202020204" charset="0"/>
              </a:rPr>
              <a:t>When support feels judgmental or controlling, it can increase distress rather than reduce it.</a:t>
            </a:r>
          </a:p>
          <a:p>
            <a:pPr>
              <a:buFont typeface="Arial" panose="020B0604020202020204" pitchFamily="34" charset="0"/>
              <a:buChar char="•"/>
            </a:pPr>
            <a:endParaRPr lang="en-GB" sz="2800" dirty="0">
              <a:latin typeface="Mind Meridian" panose="020B0604020202020204" charset="0"/>
              <a:cs typeface="Mind Meridian" panose="020B0604020202020204" charset="0"/>
            </a:endParaRPr>
          </a:p>
          <a:p>
            <a:pPr marL="7938" lvl="0" indent="0" defTabSz="914400" eaLnBrk="0" fontAlgn="base" hangingPunct="0">
              <a:spcBef>
                <a:spcPct val="0"/>
              </a:spcBef>
              <a:spcAft>
                <a:spcPct val="0"/>
              </a:spcAft>
              <a:buNone/>
            </a:pPr>
            <a:r>
              <a:rPr lang="en-US" altLang="en-US" sz="2000" b="1" dirty="0">
                <a:latin typeface="Mind Meridian" panose="020B0604020202020204" charset="0"/>
                <a:cs typeface="Mind Meridian" panose="020B0604020202020204" charset="0"/>
              </a:rPr>
              <a:t>Co-occurring Mental Health Conditions</a:t>
            </a:r>
          </a:p>
          <a:p>
            <a:pPr lvl="0" defTabSz="914400" eaLnBrk="0" fontAlgn="base" hangingPunct="0">
              <a:spcBef>
                <a:spcPct val="0"/>
              </a:spcBef>
              <a:spcAft>
                <a:spcPct val="0"/>
              </a:spcAft>
              <a:buFontTx/>
              <a:buChar char="•"/>
            </a:pPr>
            <a:r>
              <a:rPr lang="en-US" altLang="en-US" dirty="0">
                <a:latin typeface="Mind Meridian" panose="020B0604020202020204" charset="0"/>
                <a:cs typeface="Mind Meridian" panose="020B0604020202020204" charset="0"/>
              </a:rPr>
              <a:t>Conditions like anxiety, depression, OCD, and PTSD frequently co-occur with neurodivergence.</a:t>
            </a:r>
            <a:endParaRPr lang="en-US" altLang="en-US" sz="2800" dirty="0">
              <a:latin typeface="Mind Meridian" panose="020B0604020202020204" charset="0"/>
              <a:cs typeface="Mind Meridian" panose="020B0604020202020204" charset="0"/>
            </a:endParaRPr>
          </a:p>
          <a:p>
            <a:pPr lvl="0" defTabSz="914400" eaLnBrk="0" fontAlgn="base" hangingPunct="0">
              <a:spcBef>
                <a:spcPct val="0"/>
              </a:spcBef>
              <a:spcAft>
                <a:spcPct val="0"/>
              </a:spcAft>
              <a:buFontTx/>
              <a:buChar char="•"/>
            </a:pPr>
            <a:r>
              <a:rPr lang="en-US" altLang="en-US" dirty="0">
                <a:latin typeface="Mind Meridian" panose="020B0604020202020204" charset="0"/>
                <a:cs typeface="Mind Meridian" panose="020B0604020202020204" charset="0"/>
              </a:rPr>
              <a:t>These can intensify challenges and compound emotional distress, especially when not properly addressed.</a:t>
            </a:r>
          </a:p>
          <a:p>
            <a:pPr>
              <a:buNone/>
            </a:pPr>
            <a:endParaRPr lang="en-GB" dirty="0">
              <a:latin typeface="Mind Meridian" panose="020B0604020202020204" charset="0"/>
              <a:cs typeface="Mind Meridian" panose="020B0604020202020204" charset="0"/>
            </a:endParaRPr>
          </a:p>
        </p:txBody>
      </p:sp>
    </p:spTree>
    <p:extLst>
      <p:ext uri="{BB962C8B-B14F-4D97-AF65-F5344CB8AC3E}">
        <p14:creationId xmlns:p14="http://schemas.microsoft.com/office/powerpoint/2010/main" val="2716389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23083-113C-90DB-5313-C7201B3B4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BCFDD-F424-3C6E-DA5F-1F696DDD91BF}"/>
              </a:ext>
            </a:extLst>
          </p:cNvPr>
          <p:cNvSpPr>
            <a:spLocks noGrp="1"/>
          </p:cNvSpPr>
          <p:nvPr>
            <p:ph type="title"/>
          </p:nvPr>
        </p:nvSpPr>
        <p:spPr/>
        <p:txBody>
          <a:bodyPr/>
          <a:lstStyle/>
          <a:p>
            <a:r>
              <a:rPr lang="en-US" dirty="0">
                <a:latin typeface="Mind Meridian" panose="020B0604020202020204" charset="0"/>
                <a:cs typeface="Mind Meridian" panose="020B0604020202020204" charset="0"/>
              </a:rPr>
              <a:t>Autism and alexithymia</a:t>
            </a:r>
            <a:endParaRPr lang="en-US" dirty="0"/>
          </a:p>
        </p:txBody>
      </p:sp>
      <p:sp>
        <p:nvSpPr>
          <p:cNvPr id="3" name="Content Placeholder 2">
            <a:extLst>
              <a:ext uri="{FF2B5EF4-FFF2-40B4-BE49-F238E27FC236}">
                <a16:creationId xmlns:a16="http://schemas.microsoft.com/office/drawing/2014/main" id="{DB2C5EB0-2099-3BB9-6F17-27FA137348A8}"/>
              </a:ext>
            </a:extLst>
          </p:cNvPr>
          <p:cNvSpPr>
            <a:spLocks noGrp="1"/>
          </p:cNvSpPr>
          <p:nvPr>
            <p:ph idx="1"/>
          </p:nvPr>
        </p:nvSpPr>
        <p:spPr>
          <a:xfrm>
            <a:off x="232689" y="1255943"/>
            <a:ext cx="7264400" cy="3565756"/>
          </a:xfrm>
        </p:spPr>
        <p:txBody>
          <a:bodyPr>
            <a:normAutofit fontScale="85000" lnSpcReduction="10000"/>
          </a:bodyPr>
          <a:lstStyle/>
          <a:p>
            <a:pPr marL="7938" indent="0">
              <a:buNone/>
            </a:pPr>
            <a:br>
              <a:rPr lang="en-US" sz="1900" dirty="0">
                <a:latin typeface="Source Sans Pro Bold"/>
              </a:rPr>
            </a:br>
            <a:r>
              <a:rPr lang="en-GB" sz="1900" dirty="0"/>
              <a:t>Alexithymia is the difficulty in identifying, describing, and processing one’s own emotions. It doesn’t mean a person lacks emotions—it means they struggle to recognize and articulate them. </a:t>
            </a:r>
          </a:p>
          <a:p>
            <a:pPr marL="7938" indent="0">
              <a:buNone/>
            </a:pPr>
            <a:endParaRPr lang="en-GB" sz="1900" dirty="0"/>
          </a:p>
          <a:p>
            <a:pPr marL="7938" indent="0">
              <a:buNone/>
            </a:pPr>
            <a:r>
              <a:rPr lang="en-GB" sz="1900" dirty="0"/>
              <a:t>50–60% of autistic individuals experience alexithymia.</a:t>
            </a:r>
            <a:br>
              <a:rPr lang="en-GB" sz="3000" dirty="0">
                <a:solidFill>
                  <a:schemeClr val="bg1"/>
                </a:solidFill>
              </a:rPr>
            </a:br>
            <a:br>
              <a:rPr lang="en-GB" sz="3500" dirty="0"/>
            </a:br>
            <a:r>
              <a:rPr lang="en-GB" sz="1900" dirty="0">
                <a:latin typeface="Mind Meridian" panose="020B0604020202020204" charset="0"/>
                <a:cs typeface="Mind Meridian" panose="020B0604020202020204" charset="0"/>
              </a:rPr>
              <a:t>When alexithymia and autism co-occur, they can amplify each other’s challenges. </a:t>
            </a:r>
            <a:br>
              <a:rPr lang="en-GB" sz="1900" dirty="0">
                <a:latin typeface="Mind Meridian" panose="020B0604020202020204" charset="0"/>
                <a:cs typeface="Mind Meridian" panose="020B0604020202020204" charset="0"/>
              </a:rPr>
            </a:br>
            <a:r>
              <a:rPr lang="en-GB" sz="1900" dirty="0">
                <a:latin typeface="Mind Meridian" panose="020B0604020202020204" charset="0"/>
                <a:cs typeface="Mind Meridian" panose="020B0604020202020204" charset="0"/>
              </a:rPr>
              <a:t>For example:</a:t>
            </a:r>
          </a:p>
          <a:p>
            <a:pPr>
              <a:buFont typeface="Arial" panose="020B0604020202020204" pitchFamily="34" charset="0"/>
              <a:buChar char="•"/>
            </a:pPr>
            <a:r>
              <a:rPr lang="en-GB" sz="1900" dirty="0">
                <a:latin typeface="Mind Meridian" panose="020B0604020202020204" charset="0"/>
                <a:cs typeface="Mind Meridian" panose="020B0604020202020204" charset="0"/>
              </a:rPr>
              <a:t>Social communication difficulties in autism may be worsened by limited emotional awareness.</a:t>
            </a:r>
          </a:p>
          <a:p>
            <a:pPr>
              <a:buFont typeface="Arial" panose="020B0604020202020204" pitchFamily="34" charset="0"/>
              <a:buChar char="•"/>
            </a:pPr>
            <a:r>
              <a:rPr lang="en-GB" sz="1900" dirty="0">
                <a:latin typeface="Mind Meridian" panose="020B0604020202020204" charset="0"/>
                <a:cs typeface="Mind Meridian" panose="020B0604020202020204" charset="0"/>
              </a:rPr>
              <a:t>Emotional regulation becomes harder, potentially increasing anxiety or distress in unpredictable situations</a:t>
            </a:r>
            <a:br>
              <a:rPr lang="en-GB" sz="1600" dirty="0">
                <a:solidFill>
                  <a:schemeClr val="bg1"/>
                </a:solidFill>
                <a:latin typeface="Mind Meridian" panose="020B0604020202020204" charset="0"/>
                <a:cs typeface="Mind Meridian" panose="020B0604020202020204" charset="0"/>
              </a:rPr>
            </a:br>
            <a:endParaRPr lang="en-GB" dirty="0">
              <a:latin typeface="Mind Meridian" panose="020B0604020202020204" charset="0"/>
              <a:cs typeface="Mind Meridian" panose="020B0604020202020204" charset="0"/>
            </a:endParaRPr>
          </a:p>
        </p:txBody>
      </p:sp>
    </p:spTree>
    <p:extLst>
      <p:ext uri="{BB962C8B-B14F-4D97-AF65-F5344CB8AC3E}">
        <p14:creationId xmlns:p14="http://schemas.microsoft.com/office/powerpoint/2010/main" val="320440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E500-7A64-914B-8BEA-271C784EEF99}"/>
              </a:ext>
            </a:extLst>
          </p:cNvPr>
          <p:cNvSpPr>
            <a:spLocks noGrp="1"/>
          </p:cNvSpPr>
          <p:nvPr>
            <p:ph type="ctrTitle"/>
          </p:nvPr>
        </p:nvSpPr>
        <p:spPr>
          <a:xfrm>
            <a:off x="1203960" y="614723"/>
            <a:ext cx="6705600" cy="970238"/>
          </a:xfrm>
        </p:spPr>
        <p:txBody>
          <a:bodyPr>
            <a:normAutofit fontScale="90000"/>
          </a:bodyPr>
          <a:lstStyle/>
          <a:p>
            <a:pPr algn="l"/>
            <a:r>
              <a:rPr lang="en-US" sz="4000" b="0" dirty="0">
                <a:latin typeface="Mind Meridian" panose="020B0604020202020204" charset="0"/>
                <a:cs typeface="Mind Meridian" panose="020B0604020202020204" charset="0"/>
              </a:rPr>
              <a:t>Autism and interoception</a:t>
            </a:r>
            <a:br>
              <a:rPr lang="en-US" sz="4000" b="0" dirty="0">
                <a:latin typeface="Mind Meridian" panose="020B0604020202020204" charset="0"/>
                <a:cs typeface="Mind Meridian" panose="020B0604020202020204" charset="0"/>
              </a:rPr>
            </a:br>
            <a:br>
              <a:rPr lang="en-US" sz="4000" u="sng" dirty="0">
                <a:latin typeface="Arial" panose="020B0604020202020204" pitchFamily="34" charset="0"/>
                <a:cs typeface="Arial" panose="020B0604020202020204" pitchFamily="34" charset="0"/>
              </a:rPr>
            </a:br>
            <a:endParaRPr lang="en-US" dirty="0"/>
          </a:p>
        </p:txBody>
      </p:sp>
      <p:sp>
        <p:nvSpPr>
          <p:cNvPr id="4" name="TextBox 3">
            <a:extLst>
              <a:ext uri="{FF2B5EF4-FFF2-40B4-BE49-F238E27FC236}">
                <a16:creationId xmlns:a16="http://schemas.microsoft.com/office/drawing/2014/main" id="{47FD388D-5BF3-0F1E-AFDA-C6B25872EAAF}"/>
              </a:ext>
            </a:extLst>
          </p:cNvPr>
          <p:cNvSpPr txBox="1"/>
          <p:nvPr/>
        </p:nvSpPr>
        <p:spPr>
          <a:xfrm>
            <a:off x="3972560" y="1250018"/>
            <a:ext cx="4958080" cy="2585323"/>
          </a:xfrm>
          <a:prstGeom prst="rect">
            <a:avLst/>
          </a:prstGeom>
          <a:noFill/>
        </p:spPr>
        <p:txBody>
          <a:bodyPr wrap="square">
            <a:spAutoFit/>
          </a:bodyPr>
          <a:lstStyle/>
          <a:p>
            <a:r>
              <a:rPr lang="en-GB" sz="1800" b="0" i="0" dirty="0">
                <a:solidFill>
                  <a:schemeClr val="bg1"/>
                </a:solidFill>
                <a:effectLst/>
                <a:latin typeface="Mind Meridian" panose="020B0604020202020204" charset="0"/>
                <a:cs typeface="Mind Meridian" panose="020B0604020202020204" charset="0"/>
              </a:rPr>
              <a:t>Interoception is the sense that helps us perceive internal bodily sensations—like hunger, thirst, heartbeat, or the need to use the bathroom. It also plays a key role in emotional awareness, as emotions often manifest through bodily sensations (e.g., a racing heart when anxious)</a:t>
            </a:r>
          </a:p>
          <a:p>
            <a:endParaRPr lang="en-GB" dirty="0">
              <a:solidFill>
                <a:schemeClr val="bg1"/>
              </a:solidFill>
              <a:latin typeface="Mind Meridian" panose="020B0604020202020204" charset="0"/>
              <a:cs typeface="Mind Meridian" panose="020B0604020202020204" charset="0"/>
            </a:endParaRPr>
          </a:p>
          <a:p>
            <a:endParaRPr lang="en-GB" sz="1800" dirty="0">
              <a:solidFill>
                <a:schemeClr val="bg1"/>
              </a:solidFill>
              <a:latin typeface="Mind Meridian" panose="020B0604020202020204" charset="0"/>
              <a:cs typeface="Mind Meridian" panose="020B0604020202020204" charset="0"/>
            </a:endParaRPr>
          </a:p>
        </p:txBody>
      </p:sp>
      <p:pic>
        <p:nvPicPr>
          <p:cNvPr id="5" name="Picture 2">
            <a:extLst>
              <a:ext uri="{FF2B5EF4-FFF2-40B4-BE49-F238E27FC236}">
                <a16:creationId xmlns:a16="http://schemas.microsoft.com/office/drawing/2014/main" id="{08EA1B6C-2FB4-0F76-018C-11C63AAD1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929641"/>
            <a:ext cx="3371087" cy="421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67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E9D86-A8D4-A7CE-C3D7-58B098B23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E1BCFB-6A2B-DC71-7231-F856BD6B2878}"/>
              </a:ext>
            </a:extLst>
          </p:cNvPr>
          <p:cNvSpPr>
            <a:spLocks noGrp="1"/>
          </p:cNvSpPr>
          <p:nvPr>
            <p:ph type="title"/>
          </p:nvPr>
        </p:nvSpPr>
        <p:spPr>
          <a:xfrm>
            <a:off x="231969" y="497219"/>
            <a:ext cx="8820591" cy="1142726"/>
          </a:xfrm>
        </p:spPr>
        <p:txBody>
          <a:bodyPr/>
          <a:lstStyle/>
          <a:p>
            <a:r>
              <a:rPr lang="en-US" sz="2800" dirty="0">
                <a:latin typeface="Mind Meridian" panose="020B0604020202020204" charset="0"/>
                <a:cs typeface="Mind Meridian" panose="020B0604020202020204" charset="0"/>
              </a:rPr>
              <a:t>How to support autistic young people with alexithymia and interception difficulties</a:t>
            </a:r>
            <a:endParaRPr lang="en-US" sz="2800" dirty="0"/>
          </a:p>
        </p:txBody>
      </p:sp>
      <p:sp>
        <p:nvSpPr>
          <p:cNvPr id="3" name="Content Placeholder 2">
            <a:extLst>
              <a:ext uri="{FF2B5EF4-FFF2-40B4-BE49-F238E27FC236}">
                <a16:creationId xmlns:a16="http://schemas.microsoft.com/office/drawing/2014/main" id="{28B63B68-03F7-5493-7C68-491CFC1D27B9}"/>
              </a:ext>
            </a:extLst>
          </p:cNvPr>
          <p:cNvSpPr>
            <a:spLocks noGrp="1"/>
          </p:cNvSpPr>
          <p:nvPr>
            <p:ph idx="1"/>
          </p:nvPr>
        </p:nvSpPr>
        <p:spPr>
          <a:xfrm>
            <a:off x="341971" y="1456445"/>
            <a:ext cx="7449013" cy="3565756"/>
          </a:xfrm>
        </p:spPr>
        <p:txBody>
          <a:bodyPr>
            <a:normAutofit/>
          </a:bodyPr>
          <a:lstStyle/>
          <a:p>
            <a:pPr>
              <a:buNone/>
            </a:pPr>
            <a:endParaRPr lang="en-GB" sz="2000" dirty="0">
              <a:latin typeface="Mind Meridian" panose="020B0503030507020204" pitchFamily="34" charset="0"/>
              <a:cs typeface="Mind Meridian" panose="020B0503030507020204" pitchFamily="34" charset="0"/>
            </a:endParaRPr>
          </a:p>
          <a:p>
            <a:pPr marL="0">
              <a:buNone/>
            </a:pPr>
            <a:r>
              <a:rPr lang="en-GB" sz="2000" dirty="0">
                <a:latin typeface="Mind Meridian" panose="020B0503030507020204" pitchFamily="34" charset="0"/>
                <a:cs typeface="Mind Meridian" panose="020B0503030507020204" pitchFamily="34" charset="0"/>
              </a:rPr>
              <a:t>Improving interoceptive awareness can help reduce the impact of alexithymia. </a:t>
            </a:r>
          </a:p>
          <a:p>
            <a:pPr marL="0">
              <a:buNone/>
            </a:pPr>
            <a:endParaRPr lang="en-GB" sz="2000" dirty="0">
              <a:latin typeface="Mind Meridian" panose="020B0503030507020204" pitchFamily="34" charset="0"/>
              <a:cs typeface="Mind Meridian" panose="020B0503030507020204" pitchFamily="34" charset="0"/>
            </a:endParaRPr>
          </a:p>
          <a:p>
            <a:pPr marL="0">
              <a:buNone/>
            </a:pPr>
            <a:r>
              <a:rPr lang="en-GB" sz="2000" dirty="0">
                <a:latin typeface="Mind Meridian" panose="020B0503030507020204" pitchFamily="34" charset="0"/>
                <a:cs typeface="Mind Meridian" panose="020B0503030507020204" pitchFamily="34" charset="0"/>
              </a:rPr>
              <a:t>Some approaches include:</a:t>
            </a:r>
          </a:p>
          <a:p>
            <a:pPr marL="82550" indent="-342900">
              <a:buFont typeface="Arial" panose="020B0604020202020204" pitchFamily="34" charset="0"/>
              <a:buChar char="•"/>
            </a:pPr>
            <a:r>
              <a:rPr lang="en-GB" sz="2000" dirty="0">
                <a:latin typeface="Mind Meridian" panose="020B0503030507020204" pitchFamily="34" charset="0"/>
                <a:cs typeface="Mind Meridian" panose="020B0503030507020204" pitchFamily="34" charset="0"/>
              </a:rPr>
              <a:t>Mindfulness and body scanning exercises</a:t>
            </a:r>
          </a:p>
          <a:p>
            <a:pPr marL="82550" indent="-342900">
              <a:buFont typeface="Arial" panose="020B0604020202020204" pitchFamily="34" charset="0"/>
              <a:buChar char="•"/>
            </a:pPr>
            <a:r>
              <a:rPr lang="en-GB" sz="2000" dirty="0">
                <a:latin typeface="Mind Meridian" panose="020B0503030507020204" pitchFamily="34" charset="0"/>
                <a:cs typeface="Mind Meridian" panose="020B0503030507020204" pitchFamily="34" charset="0"/>
              </a:rPr>
              <a:t>Emotion labelling exercises tied to physical sensations</a:t>
            </a:r>
          </a:p>
          <a:p>
            <a:pPr marL="82550" indent="-342900">
              <a:buFont typeface="Arial" panose="020B0604020202020204" pitchFamily="34" charset="0"/>
              <a:buChar char="•"/>
            </a:pPr>
            <a:r>
              <a:rPr lang="en-GB" sz="2000" dirty="0">
                <a:latin typeface="Mind Meridian" panose="020B0503030507020204" pitchFamily="34" charset="0"/>
                <a:cs typeface="Mind Meridian" panose="020B0503030507020204" pitchFamily="34" charset="0"/>
              </a:rPr>
              <a:t>Occupational therapy focused on sensory integration</a:t>
            </a:r>
          </a:p>
        </p:txBody>
      </p:sp>
    </p:spTree>
    <p:extLst>
      <p:ext uri="{BB962C8B-B14F-4D97-AF65-F5344CB8AC3E}">
        <p14:creationId xmlns:p14="http://schemas.microsoft.com/office/powerpoint/2010/main" val="208785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4C1B5-95F4-FDEF-008D-033374480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270DD-A912-BA71-5072-24DDF0A2341E}"/>
              </a:ext>
            </a:extLst>
          </p:cNvPr>
          <p:cNvSpPr>
            <a:spLocks noGrp="1"/>
          </p:cNvSpPr>
          <p:nvPr>
            <p:ph type="ctrTitle"/>
          </p:nvPr>
        </p:nvSpPr>
        <p:spPr>
          <a:xfrm>
            <a:off x="505947" y="137203"/>
            <a:ext cx="8132105" cy="1386798"/>
          </a:xfrm>
        </p:spPr>
        <p:txBody>
          <a:bodyPr>
            <a:normAutofit fontScale="90000"/>
          </a:bodyPr>
          <a:lstStyle/>
          <a:p>
            <a:pPr algn="l"/>
            <a:r>
              <a:rPr lang="en-US" sz="3200" dirty="0">
                <a:latin typeface="Mind Meridian" panose="020B0604020202020204" charset="0"/>
                <a:cs typeface="Mind Meridian" panose="020B0604020202020204" charset="0"/>
              </a:rPr>
              <a:t>How to support autistic young people with alexithymia and interception difficulties</a:t>
            </a:r>
            <a:br>
              <a:rPr lang="en-US" sz="3200" dirty="0">
                <a:latin typeface="Mind Meridian" panose="020B0604020202020204" charset="0"/>
                <a:cs typeface="Mind Meridian" panose="020B0604020202020204" charset="0"/>
              </a:rPr>
            </a:br>
            <a:r>
              <a:rPr lang="en-US" sz="2000" dirty="0">
                <a:latin typeface="Mind Meridian" panose="020B0604020202020204" charset="0"/>
                <a:cs typeface="Mind Meridian" panose="020B0604020202020204" charset="0"/>
              </a:rPr>
              <a:t>Source: The Mindfulness Teacher on YouTube</a:t>
            </a:r>
            <a:br>
              <a:rPr lang="en-US" sz="4000" u="sng" dirty="0">
                <a:solidFill>
                  <a:schemeClr val="bg1"/>
                </a:solidFill>
                <a:latin typeface="Arial" panose="020B0604020202020204" pitchFamily="34" charset="0"/>
                <a:cs typeface="Arial" panose="020B0604020202020204" pitchFamily="34" charset="0"/>
              </a:rPr>
            </a:br>
            <a:endParaRPr lang="en-US" dirty="0"/>
          </a:p>
        </p:txBody>
      </p:sp>
      <p:pic>
        <p:nvPicPr>
          <p:cNvPr id="3" name="Online Media 2" title="The Body Scanner! Mindfulness for Children">
            <a:hlinkClick r:id="" action="ppaction://media"/>
            <a:extLst>
              <a:ext uri="{FF2B5EF4-FFF2-40B4-BE49-F238E27FC236}">
                <a16:creationId xmlns:a16="http://schemas.microsoft.com/office/drawing/2014/main" id="{84F7CF11-EF39-2260-DB8E-8C7FA05CF84B}"/>
              </a:ext>
            </a:extLst>
          </p:cNvPr>
          <p:cNvPicPr>
            <a:picLocks noRot="1" noChangeAspect="1"/>
          </p:cNvPicPr>
          <p:nvPr>
            <a:videoFile r:link="rId1"/>
          </p:nvPr>
        </p:nvPicPr>
        <p:blipFill>
          <a:blip r:embed="rId3"/>
          <a:stretch>
            <a:fillRect/>
          </a:stretch>
        </p:blipFill>
        <p:spPr>
          <a:xfrm>
            <a:off x="1259840" y="1274676"/>
            <a:ext cx="6888163" cy="3891482"/>
          </a:xfrm>
          <a:prstGeom prst="rect">
            <a:avLst/>
          </a:prstGeom>
        </p:spPr>
      </p:pic>
    </p:spTree>
    <p:extLst>
      <p:ext uri="{BB962C8B-B14F-4D97-AF65-F5344CB8AC3E}">
        <p14:creationId xmlns:p14="http://schemas.microsoft.com/office/powerpoint/2010/main" val="8720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8CB2-475C-A5FB-512A-F5BD9AD09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D6B37-88D3-4E50-8734-932248F4592C}"/>
              </a:ext>
            </a:extLst>
          </p:cNvPr>
          <p:cNvSpPr>
            <a:spLocks noGrp="1"/>
          </p:cNvSpPr>
          <p:nvPr>
            <p:ph type="ctrTitle"/>
          </p:nvPr>
        </p:nvSpPr>
        <p:spPr/>
        <p:txBody>
          <a:bodyPr/>
          <a:lstStyle/>
          <a:p>
            <a:endParaRPr lang="en-US" dirty="0"/>
          </a:p>
        </p:txBody>
      </p:sp>
      <p:pic>
        <p:nvPicPr>
          <p:cNvPr id="3" name="Picture 2" descr="A black and white text with a cup of coffee and a straw&#10;&#10;AI-generated content may be incorrect.">
            <a:extLst>
              <a:ext uri="{FF2B5EF4-FFF2-40B4-BE49-F238E27FC236}">
                <a16:creationId xmlns:a16="http://schemas.microsoft.com/office/drawing/2014/main" id="{B608C095-C99A-7F4D-CAD7-FF2A33C487C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4445"/>
          <a:stretch/>
        </p:blipFill>
        <p:spPr>
          <a:xfrm>
            <a:off x="482174" y="295079"/>
            <a:ext cx="8179652" cy="4510601"/>
          </a:xfrm>
          <a:prstGeom prst="rect">
            <a:avLst/>
          </a:prstGeom>
        </p:spPr>
      </p:pic>
    </p:spTree>
    <p:extLst>
      <p:ext uri="{BB962C8B-B14F-4D97-AF65-F5344CB8AC3E}">
        <p14:creationId xmlns:p14="http://schemas.microsoft.com/office/powerpoint/2010/main" val="2409194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951F-24B3-34F7-4B6E-9EFFAAADE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8E6A4-6B2B-309E-7399-665C18627085}"/>
              </a:ext>
            </a:extLst>
          </p:cNvPr>
          <p:cNvSpPr>
            <a:spLocks noGrp="1"/>
          </p:cNvSpPr>
          <p:nvPr>
            <p:ph type="ctrTitle"/>
          </p:nvPr>
        </p:nvSpPr>
        <p:spPr>
          <a:xfrm>
            <a:off x="0" y="2289521"/>
            <a:ext cx="7772400" cy="1214219"/>
          </a:xfrm>
        </p:spPr>
        <p:txBody>
          <a:bodyPr/>
          <a:lstStyle/>
          <a:p>
            <a:r>
              <a:rPr lang="en-GB" sz="3600" u="sng" dirty="0">
                <a:latin typeface="Mind Meridian" panose="020B0604020202020204" charset="0"/>
                <a:cs typeface="Mind Meridian" panose="020B0604020202020204" charset="0"/>
              </a:rPr>
              <a:t>Zoom Housekeeping</a:t>
            </a:r>
            <a:br>
              <a:rPr lang="en-GB" sz="1800" dirty="0">
                <a:latin typeface="Mind Meridian" panose="020B0604020202020204" charset="0"/>
                <a:cs typeface="Mind Meridian" panose="020B0604020202020204" charset="0"/>
              </a:rPr>
            </a:br>
            <a:br>
              <a:rPr lang="en-GB" sz="2000" dirty="0">
                <a:latin typeface="Mind Meridian" panose="020B0604020202020204" charset="0"/>
                <a:cs typeface="Mind Meridian" panose="020B0604020202020204" charset="0"/>
              </a:rPr>
            </a:br>
            <a:r>
              <a:rPr lang="en-GB" sz="2000" dirty="0">
                <a:latin typeface="Mind Meridian" panose="020B0604020202020204" charset="0"/>
                <a:cs typeface="Mind Meridian" panose="020B0604020202020204" charset="0"/>
              </a:rPr>
              <a:t>Please keep cameras on during the session if possible</a:t>
            </a:r>
            <a:br>
              <a:rPr lang="en-GB" sz="2000" dirty="0">
                <a:latin typeface="Mind Meridian" panose="020B0604020202020204" charset="0"/>
                <a:cs typeface="Mind Meridian" panose="020B0604020202020204" charset="0"/>
              </a:rPr>
            </a:br>
            <a:r>
              <a:rPr lang="en-GB" sz="2000" dirty="0">
                <a:latin typeface="Mind Meridian" panose="020B0604020202020204" charset="0"/>
                <a:cs typeface="Mind Meridian" panose="020B0604020202020204" charset="0"/>
              </a:rPr>
              <a:t>Please use the ‘hands-up’ icon if you would like to speak </a:t>
            </a:r>
            <a:br>
              <a:rPr lang="en-GB" sz="2000" dirty="0">
                <a:latin typeface="Mind Meridian" panose="020B0604020202020204" charset="0"/>
                <a:cs typeface="Mind Meridian" panose="020B0604020202020204" charset="0"/>
              </a:rPr>
            </a:br>
            <a:r>
              <a:rPr lang="en-GB" sz="2000" dirty="0">
                <a:latin typeface="Mind Meridian" panose="020B0604020202020204" charset="0"/>
                <a:cs typeface="Mind Meridian" panose="020B0604020202020204" charset="0"/>
              </a:rPr>
              <a:t>or use the chat box to contribute in a way you </a:t>
            </a:r>
            <a:br>
              <a:rPr lang="en-GB" sz="2000" dirty="0">
                <a:latin typeface="Mind Meridian" panose="020B0604020202020204" charset="0"/>
                <a:cs typeface="Mind Meridian" panose="020B0604020202020204" charset="0"/>
              </a:rPr>
            </a:br>
            <a:r>
              <a:rPr lang="en-GB" sz="2000" dirty="0">
                <a:latin typeface="Mind Meridian" panose="020B0604020202020204" charset="0"/>
                <a:cs typeface="Mind Meridian" panose="020B0604020202020204" charset="0"/>
              </a:rPr>
              <a:t>feel comfortable with.</a:t>
            </a:r>
            <a:br>
              <a:rPr lang="en-GB" sz="2000" dirty="0">
                <a:latin typeface="Mind Meridian" panose="020B0604020202020204" charset="0"/>
                <a:cs typeface="Mind Meridian" panose="020B0604020202020204" charset="0"/>
              </a:rPr>
            </a:br>
            <a:r>
              <a:rPr lang="en-GB" sz="2000" dirty="0">
                <a:latin typeface="Mind Meridian" panose="020B0604020202020204" charset="0"/>
                <a:cs typeface="Mind Meridian" panose="020B0604020202020204" charset="0"/>
              </a:rPr>
              <a:t>If you need to go off camera to have a break at any time,</a:t>
            </a:r>
            <a:br>
              <a:rPr lang="en-GB" sz="2000" dirty="0">
                <a:latin typeface="Mind Meridian" panose="020B0604020202020204" charset="0"/>
                <a:cs typeface="Mind Meridian" panose="020B0604020202020204" charset="0"/>
              </a:rPr>
            </a:br>
            <a:r>
              <a:rPr lang="en-GB" sz="2000" dirty="0">
                <a:latin typeface="Mind Meridian" panose="020B0604020202020204" charset="0"/>
                <a:cs typeface="Mind Meridian" panose="020B0604020202020204" charset="0"/>
              </a:rPr>
              <a:t>please do so.</a:t>
            </a:r>
            <a:br>
              <a:rPr lang="en-GB" sz="2000" dirty="0">
                <a:latin typeface="Mind Meridian" panose="020B0604020202020204" charset="0"/>
                <a:cs typeface="Mind Meridian" panose="020B0604020202020204" charset="0"/>
              </a:rPr>
            </a:br>
            <a:r>
              <a:rPr lang="en-GB" sz="2000" dirty="0">
                <a:latin typeface="Mind Meridian" panose="020B0604020202020204" charset="0"/>
                <a:cs typeface="Mind Meridian" panose="020B0604020202020204" charset="0"/>
              </a:rPr>
              <a:t>Sessions are not recorded</a:t>
            </a:r>
            <a:br>
              <a:rPr lang="en-GB" sz="1800" dirty="0">
                <a:latin typeface="Mind Meridian" panose="020B0604020202020204" charset="0"/>
                <a:cs typeface="Mind Meridian" panose="020B0604020202020204" charset="0"/>
              </a:rPr>
            </a:br>
            <a:br>
              <a:rPr lang="en-GB" sz="1200" dirty="0"/>
            </a:br>
            <a:endParaRPr lang="en-US" dirty="0"/>
          </a:p>
        </p:txBody>
      </p:sp>
      <p:pic>
        <p:nvPicPr>
          <p:cNvPr id="4" name="Picture 3" descr="A red stamp with text&#10;&#10;AI-generated content may be incorrect.">
            <a:extLst>
              <a:ext uri="{FF2B5EF4-FFF2-40B4-BE49-F238E27FC236}">
                <a16:creationId xmlns:a16="http://schemas.microsoft.com/office/drawing/2014/main" id="{E0D9D672-0C7B-E040-B810-8206ACC8F71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12932" y="2854960"/>
            <a:ext cx="4031068" cy="2110507"/>
          </a:xfrm>
          <a:prstGeom prst="rect">
            <a:avLst/>
          </a:prstGeom>
        </p:spPr>
      </p:pic>
    </p:spTree>
    <p:extLst>
      <p:ext uri="{BB962C8B-B14F-4D97-AF65-F5344CB8AC3E}">
        <p14:creationId xmlns:p14="http://schemas.microsoft.com/office/powerpoint/2010/main" val="19969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739A-57B3-5425-55AD-9D96CDB7E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C33FB-DDF6-4EC9-5C8B-21805408FB37}"/>
              </a:ext>
            </a:extLst>
          </p:cNvPr>
          <p:cNvSpPr>
            <a:spLocks noGrp="1"/>
          </p:cNvSpPr>
          <p:nvPr>
            <p:ph type="ctrTitle"/>
          </p:nvPr>
        </p:nvSpPr>
        <p:spPr>
          <a:xfrm>
            <a:off x="411053" y="124524"/>
            <a:ext cx="8132105" cy="980398"/>
          </a:xfrm>
        </p:spPr>
        <p:txBody>
          <a:bodyPr/>
          <a:lstStyle/>
          <a:p>
            <a:r>
              <a:rPr lang="en-US" dirty="0"/>
              <a:t>What is self-harm?</a:t>
            </a:r>
          </a:p>
        </p:txBody>
      </p:sp>
      <p:pic>
        <p:nvPicPr>
          <p:cNvPr id="3" name="Online Media 2" title="An introduction to self-harm in Children and Young people – an animation (with subtitles)">
            <a:hlinkClick r:id="" action="ppaction://media"/>
            <a:extLst>
              <a:ext uri="{FF2B5EF4-FFF2-40B4-BE49-F238E27FC236}">
                <a16:creationId xmlns:a16="http://schemas.microsoft.com/office/drawing/2014/main" id="{4DA29437-EC6B-C3A8-37B6-BCA81F941C69}"/>
              </a:ext>
            </a:extLst>
          </p:cNvPr>
          <p:cNvPicPr>
            <a:picLocks noRot="1" noChangeAspect="1"/>
          </p:cNvPicPr>
          <p:nvPr>
            <a:videoFile r:link="rId1"/>
          </p:nvPr>
        </p:nvPicPr>
        <p:blipFill>
          <a:blip r:embed="rId3"/>
          <a:stretch>
            <a:fillRect/>
          </a:stretch>
        </p:blipFill>
        <p:spPr>
          <a:xfrm>
            <a:off x="152400" y="1104922"/>
            <a:ext cx="6217603" cy="3512647"/>
          </a:xfrm>
          <a:prstGeom prst="rect">
            <a:avLst/>
          </a:prstGeom>
        </p:spPr>
      </p:pic>
      <p:sp>
        <p:nvSpPr>
          <p:cNvPr id="4" name="TextBox 3">
            <a:extLst>
              <a:ext uri="{FF2B5EF4-FFF2-40B4-BE49-F238E27FC236}">
                <a16:creationId xmlns:a16="http://schemas.microsoft.com/office/drawing/2014/main" id="{9D187997-163D-A51C-1CFF-E215B889157F}"/>
              </a:ext>
            </a:extLst>
          </p:cNvPr>
          <p:cNvSpPr txBox="1"/>
          <p:nvPr/>
        </p:nvSpPr>
        <p:spPr>
          <a:xfrm>
            <a:off x="6776720" y="1889760"/>
            <a:ext cx="2214880" cy="923330"/>
          </a:xfrm>
          <a:prstGeom prst="rect">
            <a:avLst/>
          </a:prstGeom>
          <a:noFill/>
        </p:spPr>
        <p:txBody>
          <a:bodyPr wrap="square" rtlCol="0">
            <a:spAutoFit/>
          </a:bodyPr>
          <a:lstStyle/>
          <a:p>
            <a:r>
              <a:rPr lang="en-GB" dirty="0"/>
              <a:t>Source:</a:t>
            </a:r>
          </a:p>
          <a:p>
            <a:r>
              <a:rPr lang="en-GB" dirty="0"/>
              <a:t>West Sussex County Council on YouTube</a:t>
            </a:r>
          </a:p>
        </p:txBody>
      </p:sp>
    </p:spTree>
    <p:extLst>
      <p:ext uri="{BB962C8B-B14F-4D97-AF65-F5344CB8AC3E}">
        <p14:creationId xmlns:p14="http://schemas.microsoft.com/office/powerpoint/2010/main" val="32532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785C6-D0EE-3D13-FF4F-977076318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5DEA4-4750-9415-5D2E-C095FF05E8FD}"/>
              </a:ext>
            </a:extLst>
          </p:cNvPr>
          <p:cNvSpPr>
            <a:spLocks noGrp="1"/>
          </p:cNvSpPr>
          <p:nvPr>
            <p:ph type="ctrTitle"/>
          </p:nvPr>
        </p:nvSpPr>
        <p:spPr>
          <a:xfrm>
            <a:off x="835660" y="15283"/>
            <a:ext cx="6362700" cy="909278"/>
          </a:xfrm>
        </p:spPr>
        <p:txBody>
          <a:bodyPr>
            <a:normAutofit fontScale="90000"/>
          </a:bodyPr>
          <a:lstStyle/>
          <a:p>
            <a:r>
              <a:rPr lang="en-US" dirty="0"/>
              <a:t>Self harm myths and facts</a:t>
            </a:r>
            <a:br>
              <a:rPr lang="en-US" dirty="0"/>
            </a:br>
            <a:r>
              <a:rPr lang="en-US" dirty="0"/>
              <a:t>Source: Beacon House</a:t>
            </a:r>
          </a:p>
        </p:txBody>
      </p:sp>
      <p:pic>
        <p:nvPicPr>
          <p:cNvPr id="3" name="Picture 2">
            <a:extLst>
              <a:ext uri="{FF2B5EF4-FFF2-40B4-BE49-F238E27FC236}">
                <a16:creationId xmlns:a16="http://schemas.microsoft.com/office/drawing/2014/main" id="{B0010EA6-A1F3-E8AB-C2CE-4DB6FAA9A7D6}"/>
              </a:ext>
            </a:extLst>
          </p:cNvPr>
          <p:cNvPicPr>
            <a:picLocks noChangeAspect="1"/>
          </p:cNvPicPr>
          <p:nvPr/>
        </p:nvPicPr>
        <p:blipFill>
          <a:blip r:embed="rId2"/>
          <a:stretch>
            <a:fillRect/>
          </a:stretch>
        </p:blipFill>
        <p:spPr>
          <a:xfrm>
            <a:off x="411903" y="1015705"/>
            <a:ext cx="8320194" cy="4035292"/>
          </a:xfrm>
          <a:prstGeom prst="rect">
            <a:avLst/>
          </a:prstGeom>
          <a:noFill/>
        </p:spPr>
      </p:pic>
    </p:spTree>
    <p:extLst>
      <p:ext uri="{BB962C8B-B14F-4D97-AF65-F5344CB8AC3E}">
        <p14:creationId xmlns:p14="http://schemas.microsoft.com/office/powerpoint/2010/main" val="1214565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DAD7B-5CAC-A3B4-ABA5-A63FC184A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37DD9-93C2-2C59-FD33-70D083E7F94D}"/>
              </a:ext>
            </a:extLst>
          </p:cNvPr>
          <p:cNvSpPr>
            <a:spLocks noGrp="1"/>
          </p:cNvSpPr>
          <p:nvPr>
            <p:ph type="ctrTitle"/>
          </p:nvPr>
        </p:nvSpPr>
        <p:spPr>
          <a:xfrm>
            <a:off x="835660" y="15283"/>
            <a:ext cx="6362700" cy="909278"/>
          </a:xfrm>
        </p:spPr>
        <p:txBody>
          <a:bodyPr>
            <a:normAutofit fontScale="90000"/>
          </a:bodyPr>
          <a:lstStyle/>
          <a:p>
            <a:r>
              <a:rPr lang="en-US" dirty="0"/>
              <a:t>Self harm myths and facts</a:t>
            </a:r>
            <a:br>
              <a:rPr lang="en-US" dirty="0"/>
            </a:br>
            <a:r>
              <a:rPr lang="en-US" dirty="0"/>
              <a:t>Source: Beacon House</a:t>
            </a:r>
          </a:p>
        </p:txBody>
      </p:sp>
      <p:pic>
        <p:nvPicPr>
          <p:cNvPr id="4" name="Picture 3">
            <a:extLst>
              <a:ext uri="{FF2B5EF4-FFF2-40B4-BE49-F238E27FC236}">
                <a16:creationId xmlns:a16="http://schemas.microsoft.com/office/drawing/2014/main" id="{2D437392-5480-6178-A34B-98308B8A9E32}"/>
              </a:ext>
            </a:extLst>
          </p:cNvPr>
          <p:cNvPicPr>
            <a:picLocks noChangeAspect="1"/>
          </p:cNvPicPr>
          <p:nvPr/>
        </p:nvPicPr>
        <p:blipFill>
          <a:blip r:embed="rId2"/>
          <a:stretch>
            <a:fillRect/>
          </a:stretch>
        </p:blipFill>
        <p:spPr>
          <a:xfrm>
            <a:off x="457200" y="1018938"/>
            <a:ext cx="8300720" cy="3892830"/>
          </a:xfrm>
          <a:prstGeom prst="rect">
            <a:avLst/>
          </a:prstGeom>
        </p:spPr>
      </p:pic>
    </p:spTree>
    <p:extLst>
      <p:ext uri="{BB962C8B-B14F-4D97-AF65-F5344CB8AC3E}">
        <p14:creationId xmlns:p14="http://schemas.microsoft.com/office/powerpoint/2010/main" val="1552511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5D818-550E-8FF9-87CB-B6D6CCD44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E02E2-F732-C97C-6992-F6CFD424D6CD}"/>
              </a:ext>
            </a:extLst>
          </p:cNvPr>
          <p:cNvSpPr>
            <a:spLocks noGrp="1"/>
          </p:cNvSpPr>
          <p:nvPr>
            <p:ph type="ctrTitle"/>
          </p:nvPr>
        </p:nvSpPr>
        <p:spPr>
          <a:xfrm>
            <a:off x="835660" y="15283"/>
            <a:ext cx="6362700" cy="909278"/>
          </a:xfrm>
        </p:spPr>
        <p:txBody>
          <a:bodyPr>
            <a:normAutofit fontScale="90000"/>
          </a:bodyPr>
          <a:lstStyle/>
          <a:p>
            <a:r>
              <a:rPr lang="en-US" dirty="0"/>
              <a:t>Self harm myths and facts</a:t>
            </a:r>
            <a:br>
              <a:rPr lang="en-US" dirty="0"/>
            </a:br>
            <a:r>
              <a:rPr lang="en-US" dirty="0"/>
              <a:t>Source: Beacon House</a:t>
            </a:r>
          </a:p>
        </p:txBody>
      </p:sp>
      <p:pic>
        <p:nvPicPr>
          <p:cNvPr id="4" name="Picture 3">
            <a:extLst>
              <a:ext uri="{FF2B5EF4-FFF2-40B4-BE49-F238E27FC236}">
                <a16:creationId xmlns:a16="http://schemas.microsoft.com/office/drawing/2014/main" id="{D2E78C7E-AC2B-FE13-4C7D-D17A730B1F0F}"/>
              </a:ext>
            </a:extLst>
          </p:cNvPr>
          <p:cNvPicPr>
            <a:picLocks noChangeAspect="1"/>
          </p:cNvPicPr>
          <p:nvPr/>
        </p:nvPicPr>
        <p:blipFill>
          <a:blip r:embed="rId2"/>
          <a:stretch>
            <a:fillRect/>
          </a:stretch>
        </p:blipFill>
        <p:spPr>
          <a:xfrm>
            <a:off x="414670" y="1052622"/>
            <a:ext cx="7719237" cy="3967243"/>
          </a:xfrm>
          <a:prstGeom prst="rect">
            <a:avLst/>
          </a:prstGeom>
        </p:spPr>
      </p:pic>
    </p:spTree>
    <p:extLst>
      <p:ext uri="{BB962C8B-B14F-4D97-AF65-F5344CB8AC3E}">
        <p14:creationId xmlns:p14="http://schemas.microsoft.com/office/powerpoint/2010/main" val="97136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2C14F-3B48-8607-A1DE-06A38BAA2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B95D3-C64B-D757-AA2A-9C1F36621301}"/>
              </a:ext>
            </a:extLst>
          </p:cNvPr>
          <p:cNvSpPr>
            <a:spLocks noGrp="1"/>
          </p:cNvSpPr>
          <p:nvPr>
            <p:ph type="ctrTitle"/>
          </p:nvPr>
        </p:nvSpPr>
        <p:spPr>
          <a:xfrm>
            <a:off x="835660" y="15283"/>
            <a:ext cx="6362700" cy="909278"/>
          </a:xfrm>
        </p:spPr>
        <p:txBody>
          <a:bodyPr>
            <a:normAutofit fontScale="90000"/>
          </a:bodyPr>
          <a:lstStyle/>
          <a:p>
            <a:r>
              <a:rPr lang="en-US" dirty="0"/>
              <a:t>Self harm myths and facts</a:t>
            </a:r>
            <a:br>
              <a:rPr lang="en-US" dirty="0"/>
            </a:br>
            <a:r>
              <a:rPr lang="en-US" dirty="0"/>
              <a:t>Source: Beacon House</a:t>
            </a:r>
          </a:p>
        </p:txBody>
      </p:sp>
      <p:pic>
        <p:nvPicPr>
          <p:cNvPr id="3" name="Picture 2">
            <a:extLst>
              <a:ext uri="{FF2B5EF4-FFF2-40B4-BE49-F238E27FC236}">
                <a16:creationId xmlns:a16="http://schemas.microsoft.com/office/drawing/2014/main" id="{74BBFF3E-3D45-4483-3B5C-B3862CC58AF6}"/>
              </a:ext>
            </a:extLst>
          </p:cNvPr>
          <p:cNvPicPr>
            <a:picLocks noChangeAspect="1"/>
          </p:cNvPicPr>
          <p:nvPr/>
        </p:nvPicPr>
        <p:blipFill>
          <a:blip r:embed="rId2"/>
          <a:stretch>
            <a:fillRect/>
          </a:stretch>
        </p:blipFill>
        <p:spPr>
          <a:xfrm>
            <a:off x="609600" y="1062940"/>
            <a:ext cx="6929120" cy="4065277"/>
          </a:xfrm>
          <a:prstGeom prst="rect">
            <a:avLst/>
          </a:prstGeom>
        </p:spPr>
      </p:pic>
    </p:spTree>
    <p:extLst>
      <p:ext uri="{BB962C8B-B14F-4D97-AF65-F5344CB8AC3E}">
        <p14:creationId xmlns:p14="http://schemas.microsoft.com/office/powerpoint/2010/main" val="3277447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BA9EB-8935-D384-465E-52BCE7C3A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02BE2-95D3-0BBD-099E-A9C27E4F4AD5}"/>
              </a:ext>
            </a:extLst>
          </p:cNvPr>
          <p:cNvSpPr>
            <a:spLocks noGrp="1"/>
          </p:cNvSpPr>
          <p:nvPr>
            <p:ph type="ctrTitle"/>
          </p:nvPr>
        </p:nvSpPr>
        <p:spPr>
          <a:xfrm>
            <a:off x="835660" y="15283"/>
            <a:ext cx="6362700" cy="909278"/>
          </a:xfrm>
        </p:spPr>
        <p:txBody>
          <a:bodyPr>
            <a:normAutofit fontScale="90000"/>
          </a:bodyPr>
          <a:lstStyle/>
          <a:p>
            <a:r>
              <a:rPr lang="en-US" dirty="0"/>
              <a:t>Self harm myths and facts</a:t>
            </a:r>
            <a:br>
              <a:rPr lang="en-US" dirty="0"/>
            </a:br>
            <a:r>
              <a:rPr lang="en-US" dirty="0"/>
              <a:t>Source: Beacon House</a:t>
            </a:r>
          </a:p>
        </p:txBody>
      </p:sp>
      <p:pic>
        <p:nvPicPr>
          <p:cNvPr id="4" name="Picture 3">
            <a:extLst>
              <a:ext uri="{FF2B5EF4-FFF2-40B4-BE49-F238E27FC236}">
                <a16:creationId xmlns:a16="http://schemas.microsoft.com/office/drawing/2014/main" id="{56B845EB-0059-241D-2B76-049022074698}"/>
              </a:ext>
            </a:extLst>
          </p:cNvPr>
          <p:cNvPicPr>
            <a:picLocks noChangeAspect="1"/>
          </p:cNvPicPr>
          <p:nvPr/>
        </p:nvPicPr>
        <p:blipFill>
          <a:blip r:embed="rId2"/>
          <a:stretch>
            <a:fillRect/>
          </a:stretch>
        </p:blipFill>
        <p:spPr>
          <a:xfrm>
            <a:off x="448150" y="1158789"/>
            <a:ext cx="7354730" cy="3932009"/>
          </a:xfrm>
          <a:prstGeom prst="rect">
            <a:avLst/>
          </a:prstGeom>
        </p:spPr>
      </p:pic>
    </p:spTree>
    <p:extLst>
      <p:ext uri="{BB962C8B-B14F-4D97-AF65-F5344CB8AC3E}">
        <p14:creationId xmlns:p14="http://schemas.microsoft.com/office/powerpoint/2010/main" val="111331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E22C6-F3FB-DF65-7080-0EE3DDEC7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BE723-FC0C-4D5F-2959-7DE11EE5DDEC}"/>
              </a:ext>
            </a:extLst>
          </p:cNvPr>
          <p:cNvSpPr>
            <a:spLocks noGrp="1"/>
          </p:cNvSpPr>
          <p:nvPr>
            <p:ph type="ctrTitle"/>
          </p:nvPr>
        </p:nvSpPr>
        <p:spPr>
          <a:xfrm>
            <a:off x="835660" y="15283"/>
            <a:ext cx="6362700" cy="909278"/>
          </a:xfrm>
        </p:spPr>
        <p:txBody>
          <a:bodyPr>
            <a:normAutofit fontScale="90000"/>
          </a:bodyPr>
          <a:lstStyle/>
          <a:p>
            <a:r>
              <a:rPr lang="en-US" dirty="0"/>
              <a:t>Self harm myths and facts</a:t>
            </a:r>
            <a:br>
              <a:rPr lang="en-US" dirty="0"/>
            </a:br>
            <a:r>
              <a:rPr lang="en-US" dirty="0"/>
              <a:t>Source: Beacon House</a:t>
            </a:r>
          </a:p>
        </p:txBody>
      </p:sp>
      <p:pic>
        <p:nvPicPr>
          <p:cNvPr id="3" name="Picture 2">
            <a:extLst>
              <a:ext uri="{FF2B5EF4-FFF2-40B4-BE49-F238E27FC236}">
                <a16:creationId xmlns:a16="http://schemas.microsoft.com/office/drawing/2014/main" id="{E7757C84-D0AF-FB2F-572B-C794C27365F1}"/>
              </a:ext>
            </a:extLst>
          </p:cNvPr>
          <p:cNvPicPr>
            <a:picLocks noChangeAspect="1"/>
          </p:cNvPicPr>
          <p:nvPr/>
        </p:nvPicPr>
        <p:blipFill>
          <a:blip r:embed="rId2"/>
          <a:stretch>
            <a:fillRect/>
          </a:stretch>
        </p:blipFill>
        <p:spPr>
          <a:xfrm>
            <a:off x="148856" y="1105786"/>
            <a:ext cx="8576927" cy="4037714"/>
          </a:xfrm>
          <a:prstGeom prst="rect">
            <a:avLst/>
          </a:prstGeom>
        </p:spPr>
      </p:pic>
    </p:spTree>
    <p:extLst>
      <p:ext uri="{BB962C8B-B14F-4D97-AF65-F5344CB8AC3E}">
        <p14:creationId xmlns:p14="http://schemas.microsoft.com/office/powerpoint/2010/main" val="1741609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CC5DC-DF6A-6EF6-B79C-2DBEE5C1E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78BD8-DECE-7217-4CB6-382ACFB7EF02}"/>
              </a:ext>
            </a:extLst>
          </p:cNvPr>
          <p:cNvSpPr>
            <a:spLocks noGrp="1"/>
          </p:cNvSpPr>
          <p:nvPr>
            <p:ph type="ctrTitle"/>
          </p:nvPr>
        </p:nvSpPr>
        <p:spPr>
          <a:xfrm>
            <a:off x="835660" y="15283"/>
            <a:ext cx="6362700" cy="909278"/>
          </a:xfrm>
        </p:spPr>
        <p:txBody>
          <a:bodyPr>
            <a:normAutofit fontScale="90000"/>
          </a:bodyPr>
          <a:lstStyle/>
          <a:p>
            <a:r>
              <a:rPr lang="en-US" dirty="0"/>
              <a:t>Self harm myths and facts</a:t>
            </a:r>
            <a:br>
              <a:rPr lang="en-US" dirty="0"/>
            </a:br>
            <a:r>
              <a:rPr lang="en-US" dirty="0"/>
              <a:t>Source: Beacon House</a:t>
            </a:r>
          </a:p>
        </p:txBody>
      </p:sp>
      <p:pic>
        <p:nvPicPr>
          <p:cNvPr id="3" name="Picture 2">
            <a:extLst>
              <a:ext uri="{FF2B5EF4-FFF2-40B4-BE49-F238E27FC236}">
                <a16:creationId xmlns:a16="http://schemas.microsoft.com/office/drawing/2014/main" id="{EDA53D6E-618C-410D-39C2-1B5C47338EC4}"/>
              </a:ext>
            </a:extLst>
          </p:cNvPr>
          <p:cNvPicPr>
            <a:picLocks noChangeAspect="1"/>
          </p:cNvPicPr>
          <p:nvPr/>
        </p:nvPicPr>
        <p:blipFill>
          <a:blip r:embed="rId2"/>
          <a:stretch>
            <a:fillRect/>
          </a:stretch>
        </p:blipFill>
        <p:spPr>
          <a:xfrm>
            <a:off x="835660" y="975566"/>
            <a:ext cx="6830415" cy="4167934"/>
          </a:xfrm>
          <a:prstGeom prst="rect">
            <a:avLst/>
          </a:prstGeom>
        </p:spPr>
      </p:pic>
    </p:spTree>
    <p:extLst>
      <p:ext uri="{BB962C8B-B14F-4D97-AF65-F5344CB8AC3E}">
        <p14:creationId xmlns:p14="http://schemas.microsoft.com/office/powerpoint/2010/main" val="2459056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E73B-B7CA-B478-8075-1B1976B7F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CBA49-DFD6-E603-0A76-8FDA2AE8AAB7}"/>
              </a:ext>
            </a:extLst>
          </p:cNvPr>
          <p:cNvSpPr>
            <a:spLocks noGrp="1"/>
          </p:cNvSpPr>
          <p:nvPr>
            <p:ph type="ctrTitle"/>
          </p:nvPr>
        </p:nvSpPr>
        <p:spPr/>
        <p:txBody>
          <a:bodyPr/>
          <a:lstStyle/>
          <a:p>
            <a:endParaRPr lang="en-US"/>
          </a:p>
        </p:txBody>
      </p:sp>
      <p:pic>
        <p:nvPicPr>
          <p:cNvPr id="3" name="Picture 2">
            <a:extLst>
              <a:ext uri="{FF2B5EF4-FFF2-40B4-BE49-F238E27FC236}">
                <a16:creationId xmlns:a16="http://schemas.microsoft.com/office/drawing/2014/main" id="{72D0B9BC-1E19-7C59-91AA-4E16AE2CD361}"/>
              </a:ext>
            </a:extLst>
          </p:cNvPr>
          <p:cNvPicPr>
            <a:picLocks noChangeAspect="1"/>
          </p:cNvPicPr>
          <p:nvPr/>
        </p:nvPicPr>
        <p:blipFill>
          <a:blip r:embed="rId2"/>
          <a:stretch>
            <a:fillRect/>
          </a:stretch>
        </p:blipFill>
        <p:spPr>
          <a:xfrm>
            <a:off x="568494" y="179437"/>
            <a:ext cx="8007011" cy="4964063"/>
          </a:xfrm>
          <a:prstGeom prst="rect">
            <a:avLst/>
          </a:prstGeom>
        </p:spPr>
      </p:pic>
    </p:spTree>
    <p:extLst>
      <p:ext uri="{BB962C8B-B14F-4D97-AF65-F5344CB8AC3E}">
        <p14:creationId xmlns:p14="http://schemas.microsoft.com/office/powerpoint/2010/main" val="4288831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380F-A2F1-C154-906C-29C6F03BB328}"/>
              </a:ext>
            </a:extLst>
          </p:cNvPr>
          <p:cNvSpPr>
            <a:spLocks noGrp="1"/>
          </p:cNvSpPr>
          <p:nvPr>
            <p:ph type="title"/>
          </p:nvPr>
        </p:nvSpPr>
        <p:spPr/>
        <p:txBody>
          <a:bodyPr/>
          <a:lstStyle/>
          <a:p>
            <a:r>
              <a:rPr lang="en-GB" dirty="0"/>
              <a:t>Helpful responses to a disclosure </a:t>
            </a:r>
          </a:p>
        </p:txBody>
      </p:sp>
      <p:sp>
        <p:nvSpPr>
          <p:cNvPr id="3" name="Content Placeholder 2">
            <a:extLst>
              <a:ext uri="{FF2B5EF4-FFF2-40B4-BE49-F238E27FC236}">
                <a16:creationId xmlns:a16="http://schemas.microsoft.com/office/drawing/2014/main" id="{37A679EA-2F96-2ADA-9B68-B1CC0F1CDC2D}"/>
              </a:ext>
            </a:extLst>
          </p:cNvPr>
          <p:cNvSpPr>
            <a:spLocks noGrp="1"/>
          </p:cNvSpPr>
          <p:nvPr>
            <p:ph idx="1"/>
          </p:nvPr>
        </p:nvSpPr>
        <p:spPr/>
        <p:txBody>
          <a:bodyPr/>
          <a:lstStyle/>
          <a:p>
            <a:r>
              <a:rPr lang="en-GB" dirty="0"/>
              <a:t>“You are not in any trouble it's helpful that you have disclosed this to me.”</a:t>
            </a:r>
          </a:p>
          <a:p>
            <a:r>
              <a:rPr lang="en-GB" dirty="0"/>
              <a:t>“It sounds like you are having a difficult time his OK to struggle and I'm here to listen.” </a:t>
            </a:r>
          </a:p>
          <a:p>
            <a:r>
              <a:rPr lang="en-GB" dirty="0"/>
              <a:t>“You are not alone there's lots of support available and I'm here to help.”</a:t>
            </a:r>
          </a:p>
          <a:p>
            <a:r>
              <a:rPr lang="en-GB" dirty="0"/>
              <a:t>“I understand this is difficult to cope right now we can explore other strategies  that will help you cope whilst keeping you safe.”</a:t>
            </a:r>
          </a:p>
          <a:p>
            <a:endParaRPr lang="en-GB" dirty="0"/>
          </a:p>
          <a:p>
            <a:endParaRPr lang="en-GB" dirty="0"/>
          </a:p>
          <a:p>
            <a:endParaRPr lang="en-GB" dirty="0"/>
          </a:p>
        </p:txBody>
      </p:sp>
    </p:spTree>
    <p:extLst>
      <p:ext uri="{BB962C8B-B14F-4D97-AF65-F5344CB8AC3E}">
        <p14:creationId xmlns:p14="http://schemas.microsoft.com/office/powerpoint/2010/main" val="36817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AE71-86D7-984C-AAF7-A13E14BB09B0}"/>
              </a:ext>
            </a:extLst>
          </p:cNvPr>
          <p:cNvSpPr>
            <a:spLocks noGrp="1"/>
          </p:cNvSpPr>
          <p:nvPr>
            <p:ph type="ctrTitle"/>
          </p:nvPr>
        </p:nvSpPr>
        <p:spPr>
          <a:xfrm>
            <a:off x="482174" y="1000802"/>
            <a:ext cx="7645826" cy="3842017"/>
          </a:xfrm>
        </p:spPr>
        <p:txBody>
          <a:bodyPr>
            <a:noAutofit/>
          </a:bodyPr>
          <a:lstStyle/>
          <a:p>
            <a:r>
              <a:rPr lang="en-GB" sz="3200" dirty="0">
                <a:solidFill>
                  <a:schemeClr val="tx1"/>
                </a:solidFill>
                <a:latin typeface="Mind Meridian" panose="020B0604020202020204" charset="0"/>
                <a:cs typeface="Mind Meridian" panose="020B0604020202020204" charset="0"/>
              </a:rPr>
              <a:t>Session Outline</a:t>
            </a:r>
            <a:br>
              <a:rPr lang="en-GB" sz="2000" b="0" dirty="0">
                <a:solidFill>
                  <a:schemeClr val="tx1"/>
                </a:solidFill>
                <a:latin typeface="Mind Meridian" panose="020B0604020202020204" charset="0"/>
                <a:cs typeface="Mind Meridian" panose="020B0604020202020204" charset="0"/>
              </a:rPr>
            </a:br>
            <a:r>
              <a:rPr lang="en-GB" sz="2400" dirty="0">
                <a:solidFill>
                  <a:schemeClr val="tx1"/>
                </a:solidFill>
                <a:latin typeface="Mind Meridian" panose="020B0604020202020204" charset="0"/>
                <a:cs typeface="Mind Meridian" panose="020B0604020202020204" charset="0"/>
              </a:rPr>
              <a:t>Part 1: </a:t>
            </a:r>
            <a:br>
              <a:rPr lang="en-GB" sz="2400" b="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The context of young people’s mental health </a:t>
            </a:r>
            <a:br>
              <a:rPr lang="en-GB" sz="2400" b="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What neurodiversity is</a:t>
            </a:r>
            <a:br>
              <a:rPr lang="en-GB" sz="2400" b="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To understand how neurodiversity can impact mental health </a:t>
            </a:r>
            <a:br>
              <a:rPr lang="en-GB" sz="2400" dirty="0">
                <a:solidFill>
                  <a:schemeClr val="tx1"/>
                </a:solidFill>
                <a:latin typeface="Mind Meridian" panose="020B0604020202020204" charset="0"/>
                <a:cs typeface="Mind Meridian" panose="020B0604020202020204" charset="0"/>
              </a:rPr>
            </a:br>
            <a:br>
              <a:rPr lang="en-GB" sz="2400" dirty="0">
                <a:solidFill>
                  <a:schemeClr val="tx1"/>
                </a:solidFill>
                <a:latin typeface="Mind Meridian" panose="020B0604020202020204" charset="0"/>
                <a:cs typeface="Mind Meridian" panose="020B0604020202020204" charset="0"/>
              </a:rPr>
            </a:br>
            <a:r>
              <a:rPr lang="en-GB" sz="2400" dirty="0">
                <a:solidFill>
                  <a:schemeClr val="tx1"/>
                </a:solidFill>
                <a:latin typeface="Mind Meridian" panose="020B0604020202020204" charset="0"/>
                <a:cs typeface="Mind Meridian" panose="020B0604020202020204" charset="0"/>
              </a:rPr>
              <a:t>Part 2:</a:t>
            </a:r>
            <a:br>
              <a:rPr lang="en-GB" sz="240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What self-harm is</a:t>
            </a:r>
            <a:br>
              <a:rPr lang="en-GB" sz="2400" b="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What causes self-harm</a:t>
            </a:r>
            <a:br>
              <a:rPr lang="en-GB" sz="2400" b="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Self care strategies for neurodiverse young people</a:t>
            </a:r>
            <a:br>
              <a:rPr lang="en-GB" sz="2400" b="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Further resources/support services</a:t>
            </a:r>
            <a:br>
              <a:rPr lang="en-GB" sz="2400" b="0" dirty="0">
                <a:solidFill>
                  <a:schemeClr val="tx1"/>
                </a:solidFill>
                <a:latin typeface="Mind Meridian" panose="020B0604020202020204" charset="0"/>
                <a:cs typeface="Mind Meridian" panose="020B0604020202020204" charset="0"/>
              </a:rPr>
            </a:br>
            <a:r>
              <a:rPr lang="en-GB" sz="2400" b="0" dirty="0">
                <a:solidFill>
                  <a:schemeClr val="tx1"/>
                </a:solidFill>
                <a:latin typeface="Mind Meridian" panose="020B0604020202020204" charset="0"/>
                <a:cs typeface="Mind Meridian" panose="020B0604020202020204" charset="0"/>
              </a:rPr>
              <a:t>Question and answers (20 mins)</a:t>
            </a:r>
            <a:br>
              <a:rPr lang="en-GB" sz="4400" b="0" dirty="0">
                <a:solidFill>
                  <a:schemeClr val="bg1"/>
                </a:solidFill>
                <a:latin typeface="Neue Plak"/>
              </a:rPr>
            </a:br>
            <a:endParaRPr lang="en-US" sz="3600" b="0" dirty="0"/>
          </a:p>
        </p:txBody>
      </p:sp>
    </p:spTree>
    <p:extLst>
      <p:ext uri="{BB962C8B-B14F-4D97-AF65-F5344CB8AC3E}">
        <p14:creationId xmlns:p14="http://schemas.microsoft.com/office/powerpoint/2010/main" val="2520621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CBD8-C179-EEC1-A8CD-5E92F76B7107}"/>
              </a:ext>
            </a:extLst>
          </p:cNvPr>
          <p:cNvSpPr>
            <a:spLocks noGrp="1"/>
          </p:cNvSpPr>
          <p:nvPr>
            <p:ph type="title"/>
          </p:nvPr>
        </p:nvSpPr>
        <p:spPr/>
        <p:txBody>
          <a:bodyPr/>
          <a:lstStyle/>
          <a:p>
            <a:r>
              <a:rPr lang="en-GB" dirty="0"/>
              <a:t>Safer ways to cope </a:t>
            </a:r>
          </a:p>
        </p:txBody>
      </p:sp>
      <p:sp>
        <p:nvSpPr>
          <p:cNvPr id="3" name="Content Placeholder 2">
            <a:extLst>
              <a:ext uri="{FF2B5EF4-FFF2-40B4-BE49-F238E27FC236}">
                <a16:creationId xmlns:a16="http://schemas.microsoft.com/office/drawing/2014/main" id="{40AAB72B-76AE-BBDB-CC3A-A6F704630F6B}"/>
              </a:ext>
            </a:extLst>
          </p:cNvPr>
          <p:cNvSpPr>
            <a:spLocks noGrp="1"/>
          </p:cNvSpPr>
          <p:nvPr>
            <p:ph idx="1"/>
          </p:nvPr>
        </p:nvSpPr>
        <p:spPr/>
        <p:txBody>
          <a:bodyPr>
            <a:normAutofit fontScale="77500" lnSpcReduction="20000"/>
          </a:bodyPr>
          <a:lstStyle/>
          <a:p>
            <a:r>
              <a:rPr lang="en-GB" dirty="0"/>
              <a:t>If a young person is self harming as a way of coping with difficult feelings or situations, it may not be helpful for them to stop immediately. Instead, we can help them develop alternative coping strategies that still provide relief but reduce the risk of health complications (e.g. infections from untreated injuries.)</a:t>
            </a:r>
          </a:p>
          <a:p>
            <a:r>
              <a:rPr lang="en-GB" dirty="0"/>
              <a:t>If angry: Hit cushions or a pillow, squeeze a rubber ball really hard, play loud music, tear something up into lots of pieces, like a newspaper or a book you no longer need, clench then relax all your muscles, write or draw on paper what has made you angry, then scrunch it up</a:t>
            </a:r>
          </a:p>
          <a:p>
            <a:r>
              <a:rPr lang="en-GB" dirty="0"/>
              <a:t>If sad or fearful: Wrap yourself in something cosy, such as a jumper or blanket, spend time with an animal, or cuddle a soft toy, go for a walk to somewhere that you find soothing, and take someone with you if this would help, journal your feelings - writing them down, or record a video or audio clip, let yourself cry or sleep, listen to soothing music, call or message someone that you care about, call a helpline, such as </a:t>
            </a:r>
            <a:r>
              <a:rPr lang="en-GB" u="sng" dirty="0">
                <a:hlinkClick r:id="rId2" tooltip="Samaritans"/>
              </a:rPr>
              <a:t>Samaritans</a:t>
            </a:r>
            <a:r>
              <a:rPr lang="en-GB" dirty="0"/>
              <a:t>, or </a:t>
            </a:r>
            <a:r>
              <a:rPr lang="en-GB" u="sng" dirty="0">
                <a:hlinkClick r:id="rId3"/>
              </a:rPr>
              <a:t>Self injury Support</a:t>
            </a:r>
            <a:r>
              <a:rPr lang="en-GB" dirty="0"/>
              <a:t> or use a peer support service like </a:t>
            </a:r>
            <a:r>
              <a:rPr lang="en-GB" u="sng" dirty="0">
                <a:hlinkClick r:id="rId4" tooltip="Side by Side: our online community"/>
              </a:rPr>
              <a:t>Side by Side</a:t>
            </a:r>
            <a:r>
              <a:rPr lang="en-GB" u="sng" dirty="0"/>
              <a:t>,  breathing exercises. </a:t>
            </a:r>
          </a:p>
          <a:p>
            <a:r>
              <a:rPr lang="en-GB" dirty="0"/>
              <a:t>If feeling disconnected: Wash your face with cold water, draw or put a plaster on the area of your body that you want to harm, massage the area where you want to harm yourself</a:t>
            </a:r>
          </a:p>
          <a:p>
            <a:endParaRPr lang="en-GB" dirty="0"/>
          </a:p>
          <a:p>
            <a:endParaRPr lang="en-GB" dirty="0"/>
          </a:p>
        </p:txBody>
      </p:sp>
    </p:spTree>
    <p:extLst>
      <p:ext uri="{BB962C8B-B14F-4D97-AF65-F5344CB8AC3E}">
        <p14:creationId xmlns:p14="http://schemas.microsoft.com/office/powerpoint/2010/main" val="1343192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5C22A-3830-873B-45EE-C8C5C14F7F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1E9868-504A-CC35-DC4A-0C5B2B1C4C09}"/>
              </a:ext>
            </a:extLst>
          </p:cNvPr>
          <p:cNvPicPr>
            <a:picLocks noChangeAspect="1"/>
          </p:cNvPicPr>
          <p:nvPr/>
        </p:nvPicPr>
        <p:blipFill>
          <a:blip r:embed="rId2"/>
          <a:stretch>
            <a:fillRect/>
          </a:stretch>
        </p:blipFill>
        <p:spPr>
          <a:xfrm>
            <a:off x="554001" y="317266"/>
            <a:ext cx="8227383" cy="4058879"/>
          </a:xfrm>
          <a:prstGeom prst="rect">
            <a:avLst/>
          </a:prstGeom>
        </p:spPr>
      </p:pic>
      <p:sp>
        <p:nvSpPr>
          <p:cNvPr id="4" name="TextBox 3">
            <a:extLst>
              <a:ext uri="{FF2B5EF4-FFF2-40B4-BE49-F238E27FC236}">
                <a16:creationId xmlns:a16="http://schemas.microsoft.com/office/drawing/2014/main" id="{CF94B1B4-B53F-E7B9-A01E-B440C1A7178A}"/>
              </a:ext>
            </a:extLst>
          </p:cNvPr>
          <p:cNvSpPr txBox="1"/>
          <p:nvPr/>
        </p:nvSpPr>
        <p:spPr>
          <a:xfrm>
            <a:off x="475865" y="4437105"/>
            <a:ext cx="8305519" cy="646331"/>
          </a:xfrm>
          <a:prstGeom prst="rect">
            <a:avLst/>
          </a:prstGeom>
          <a:noFill/>
        </p:spPr>
        <p:txBody>
          <a:bodyPr wrap="square" rtlCol="0">
            <a:spAutoFit/>
          </a:bodyPr>
          <a:lstStyle/>
          <a:p>
            <a:r>
              <a:rPr lang="en-GB" dirty="0"/>
              <a:t>Please spend 10 minutes reviewing the resources to see if there are any which could be helpful for you…..</a:t>
            </a:r>
          </a:p>
        </p:txBody>
      </p:sp>
    </p:spTree>
    <p:extLst>
      <p:ext uri="{BB962C8B-B14F-4D97-AF65-F5344CB8AC3E}">
        <p14:creationId xmlns:p14="http://schemas.microsoft.com/office/powerpoint/2010/main" val="2654580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595D7-AB07-C943-61D1-55947FB3C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7CA5A-B9A8-06C2-7709-AB072A79EBC8}"/>
              </a:ext>
            </a:extLst>
          </p:cNvPr>
          <p:cNvSpPr>
            <a:spLocks noGrp="1"/>
          </p:cNvSpPr>
          <p:nvPr>
            <p:ph type="ctrTitle"/>
          </p:nvPr>
        </p:nvSpPr>
        <p:spPr>
          <a:xfrm>
            <a:off x="624840" y="411523"/>
            <a:ext cx="6705600" cy="563838"/>
          </a:xfrm>
        </p:spPr>
        <p:txBody>
          <a:bodyPr>
            <a:normAutofit fontScale="90000"/>
          </a:bodyPr>
          <a:lstStyle/>
          <a:p>
            <a:r>
              <a:rPr lang="en-GB" dirty="0"/>
              <a:t>Self-care for neurodivergent people- self-soothe boxes</a:t>
            </a:r>
            <a:endParaRPr lang="en-US" dirty="0"/>
          </a:p>
        </p:txBody>
      </p:sp>
      <p:pic>
        <p:nvPicPr>
          <p:cNvPr id="3" name="Online Media 2" title="Self Soothe Box with Emily">
            <a:hlinkClick r:id="" action="ppaction://media"/>
            <a:extLst>
              <a:ext uri="{FF2B5EF4-FFF2-40B4-BE49-F238E27FC236}">
                <a16:creationId xmlns:a16="http://schemas.microsoft.com/office/drawing/2014/main" id="{26DBB06D-2FC7-D438-904E-8F68AF97AEAB}"/>
              </a:ext>
            </a:extLst>
          </p:cNvPr>
          <p:cNvPicPr>
            <a:picLocks noRot="1" noChangeAspect="1"/>
          </p:cNvPicPr>
          <p:nvPr>
            <a:videoFile r:link="rId1"/>
          </p:nvPr>
        </p:nvPicPr>
        <p:blipFill>
          <a:blip r:embed="rId3"/>
          <a:stretch>
            <a:fillRect/>
          </a:stretch>
        </p:blipFill>
        <p:spPr>
          <a:xfrm>
            <a:off x="292443" y="1442720"/>
            <a:ext cx="6158840" cy="3479449"/>
          </a:xfrm>
          <a:prstGeom prst="rect">
            <a:avLst/>
          </a:prstGeom>
        </p:spPr>
      </p:pic>
      <p:sp>
        <p:nvSpPr>
          <p:cNvPr id="4" name="TextBox 3">
            <a:extLst>
              <a:ext uri="{FF2B5EF4-FFF2-40B4-BE49-F238E27FC236}">
                <a16:creationId xmlns:a16="http://schemas.microsoft.com/office/drawing/2014/main" id="{A1519027-756F-20A0-C52F-88997F797954}"/>
              </a:ext>
            </a:extLst>
          </p:cNvPr>
          <p:cNvSpPr txBox="1"/>
          <p:nvPr/>
        </p:nvSpPr>
        <p:spPr>
          <a:xfrm>
            <a:off x="6746240" y="1737360"/>
            <a:ext cx="2092960" cy="2246769"/>
          </a:xfrm>
          <a:prstGeom prst="rect">
            <a:avLst/>
          </a:prstGeom>
          <a:noFill/>
        </p:spPr>
        <p:txBody>
          <a:bodyPr wrap="square" rtlCol="0">
            <a:spAutoFit/>
          </a:bodyPr>
          <a:lstStyle/>
          <a:p>
            <a:r>
              <a:rPr lang="en-GB" sz="2000" b="1" dirty="0">
                <a:solidFill>
                  <a:schemeClr val="bg1"/>
                </a:solidFill>
                <a:latin typeface="Mind Meridian" panose="020B0604020202020204" charset="0"/>
                <a:cs typeface="Mind Meridian" panose="020B0604020202020204" charset="0"/>
              </a:rPr>
              <a:t>Have you used these successfully with anyone you are supporting? Any tips?</a:t>
            </a:r>
          </a:p>
        </p:txBody>
      </p:sp>
    </p:spTree>
    <p:extLst>
      <p:ext uri="{BB962C8B-B14F-4D97-AF65-F5344CB8AC3E}">
        <p14:creationId xmlns:p14="http://schemas.microsoft.com/office/powerpoint/2010/main" val="30869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5C34A-E2A2-4E15-E757-B65B8143B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056D1-EC1A-1160-BDF0-C2B2810E4151}"/>
              </a:ext>
            </a:extLst>
          </p:cNvPr>
          <p:cNvSpPr>
            <a:spLocks noGrp="1"/>
          </p:cNvSpPr>
          <p:nvPr>
            <p:ph type="title"/>
          </p:nvPr>
        </p:nvSpPr>
        <p:spPr>
          <a:xfrm>
            <a:off x="496129" y="121299"/>
            <a:ext cx="7814751" cy="1142726"/>
          </a:xfrm>
        </p:spPr>
        <p:txBody>
          <a:bodyPr/>
          <a:lstStyle/>
          <a:p>
            <a:r>
              <a:rPr lang="en-GB" dirty="0"/>
              <a:t>Self-care for neurodivergent people- rest</a:t>
            </a:r>
            <a:endParaRPr lang="en-US" dirty="0"/>
          </a:p>
        </p:txBody>
      </p:sp>
      <p:sp>
        <p:nvSpPr>
          <p:cNvPr id="3" name="Content Placeholder 2">
            <a:extLst>
              <a:ext uri="{FF2B5EF4-FFF2-40B4-BE49-F238E27FC236}">
                <a16:creationId xmlns:a16="http://schemas.microsoft.com/office/drawing/2014/main" id="{A7E61781-CD9C-CB8B-6E0C-04F72FF43449}"/>
              </a:ext>
            </a:extLst>
          </p:cNvPr>
          <p:cNvSpPr>
            <a:spLocks noGrp="1"/>
          </p:cNvSpPr>
          <p:nvPr>
            <p:ph idx="4294967295"/>
          </p:nvPr>
        </p:nvSpPr>
        <p:spPr>
          <a:xfrm>
            <a:off x="496129" y="1385325"/>
            <a:ext cx="6819554" cy="3247398"/>
          </a:xfrm>
        </p:spPr>
        <p:txBody>
          <a:bodyPr>
            <a:normAutofit lnSpcReduction="10000"/>
          </a:bodyPr>
          <a:lstStyle/>
          <a:p>
            <a:pPr marL="571500" lvl="0" indent="-571500">
              <a:spcAft>
                <a:spcPts val="0"/>
              </a:spcAft>
              <a:buFont typeface="Arial" panose="020B0604020202020204" pitchFamily="34" charset="0"/>
              <a:buChar char="•"/>
            </a:pPr>
            <a:r>
              <a:rPr lang="en-GB" sz="2400" dirty="0">
                <a:latin typeface="Mind Meridian" panose="020B0604020202020204" charset="0"/>
                <a:cs typeface="Mind Meridian" panose="020B0604020202020204" charset="0"/>
              </a:rPr>
              <a:t>Autism and ADHD can have a big impact on a person’s ability to rest. Their nervous systems can be more reactive and therefore can release more stress hormones into their bodies making it harder to rest. </a:t>
            </a:r>
          </a:p>
          <a:p>
            <a:pPr marL="571500" lvl="0" indent="-571500">
              <a:spcAft>
                <a:spcPts val="0"/>
              </a:spcAft>
              <a:buFont typeface="Arial" panose="020B0604020202020204" pitchFamily="34" charset="0"/>
              <a:buChar char="•"/>
            </a:pPr>
            <a:r>
              <a:rPr lang="en-GB" sz="2400" dirty="0">
                <a:latin typeface="Mind Meridian" panose="020B0604020202020204" charset="0"/>
                <a:cs typeface="Mind Meridian" panose="020B0604020202020204" charset="0"/>
              </a:rPr>
              <a:t>Neurodivergent ‘rest’ can look different from neurotypical rest and may need a different approach which considers how their bodies and brains work</a:t>
            </a:r>
            <a:r>
              <a:rPr lang="en-GB" dirty="0"/>
              <a:t>.</a:t>
            </a:r>
          </a:p>
          <a:p>
            <a:endParaRPr lang="en-US" dirty="0"/>
          </a:p>
        </p:txBody>
      </p:sp>
    </p:spTree>
    <p:extLst>
      <p:ext uri="{BB962C8B-B14F-4D97-AF65-F5344CB8AC3E}">
        <p14:creationId xmlns:p14="http://schemas.microsoft.com/office/powerpoint/2010/main" val="3725219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C8DB-409D-0B4B-90A2-EADCC52DEC93}"/>
              </a:ext>
            </a:extLst>
          </p:cNvPr>
          <p:cNvSpPr>
            <a:spLocks noGrp="1"/>
          </p:cNvSpPr>
          <p:nvPr>
            <p:ph type="title"/>
          </p:nvPr>
        </p:nvSpPr>
        <p:spPr>
          <a:xfrm>
            <a:off x="496129" y="121299"/>
            <a:ext cx="7814751" cy="1142726"/>
          </a:xfrm>
        </p:spPr>
        <p:txBody>
          <a:bodyPr/>
          <a:lstStyle/>
          <a:p>
            <a:r>
              <a:rPr lang="en-GB" dirty="0"/>
              <a:t>Self-care for neurodivergent people- rest</a:t>
            </a:r>
            <a:endParaRPr lang="en-US" dirty="0"/>
          </a:p>
        </p:txBody>
      </p:sp>
      <p:sp>
        <p:nvSpPr>
          <p:cNvPr id="3" name="Content Placeholder 2">
            <a:extLst>
              <a:ext uri="{FF2B5EF4-FFF2-40B4-BE49-F238E27FC236}">
                <a16:creationId xmlns:a16="http://schemas.microsoft.com/office/drawing/2014/main" id="{2C50DFD7-FED5-0740-9427-31F64D5F730E}"/>
              </a:ext>
            </a:extLst>
          </p:cNvPr>
          <p:cNvSpPr>
            <a:spLocks noGrp="1"/>
          </p:cNvSpPr>
          <p:nvPr>
            <p:ph idx="4294967295"/>
          </p:nvPr>
        </p:nvSpPr>
        <p:spPr>
          <a:xfrm>
            <a:off x="496129" y="1385325"/>
            <a:ext cx="6819554" cy="3247398"/>
          </a:xfrm>
        </p:spPr>
        <p:txBody>
          <a:bodyPr/>
          <a:lstStyle/>
          <a:p>
            <a:pPr marL="571500" lvl="0" indent="-571500">
              <a:spcAft>
                <a:spcPts val="0"/>
              </a:spcAft>
              <a:buFont typeface="Arial" panose="020B0604020202020204" pitchFamily="34" charset="0"/>
              <a:buChar char="•"/>
            </a:pPr>
            <a:r>
              <a:rPr lang="en-GB" sz="2000" u="sng" dirty="0">
                <a:latin typeface="Mind Meridian" panose="020B0604020202020204" charset="0"/>
                <a:ea typeface="Arial"/>
                <a:cs typeface="Mind Meridian" panose="020B0604020202020204" charset="0"/>
                <a:sym typeface="Arial"/>
              </a:rPr>
              <a:t>Rest and neurodiversity</a:t>
            </a:r>
            <a:endParaRPr lang="en-GB" sz="2000" u="sng" dirty="0">
              <a:latin typeface="Mind Meridian" panose="020B0604020202020204" charset="0"/>
              <a:cs typeface="Mind Meridian" panose="020B0604020202020204" charset="0"/>
            </a:endParaRPr>
          </a:p>
          <a:p>
            <a:pPr marL="571500" lvl="0" indent="-571500">
              <a:spcAft>
                <a:spcPts val="0"/>
              </a:spcAft>
              <a:buFont typeface="Arial" panose="020B0604020202020204" pitchFamily="34" charset="0"/>
              <a:buChar char="•"/>
            </a:pPr>
            <a:r>
              <a:rPr lang="en-GB" sz="2000" dirty="0">
                <a:latin typeface="Mind Meridian" panose="020B0604020202020204" charset="0"/>
                <a:cs typeface="Mind Meridian" panose="020B0604020202020204" charset="0"/>
              </a:rPr>
              <a:t>Pottering- tidying/organising, gardening, light housework.</a:t>
            </a:r>
          </a:p>
          <a:p>
            <a:pPr marL="571500" lvl="0" indent="-571500">
              <a:spcAft>
                <a:spcPts val="0"/>
              </a:spcAft>
              <a:buFont typeface="Arial" panose="020B0604020202020204" pitchFamily="34" charset="0"/>
              <a:buChar char="•"/>
            </a:pPr>
            <a:r>
              <a:rPr lang="en-GB" sz="2000" dirty="0">
                <a:latin typeface="Mind Meridian" panose="020B0604020202020204" charset="0"/>
                <a:cs typeface="Mind Meridian" panose="020B0604020202020204" charset="0"/>
              </a:rPr>
              <a:t>Being in nature away from things which add to sensory overload.</a:t>
            </a:r>
          </a:p>
          <a:p>
            <a:pPr marL="571500" lvl="0" indent="-571500">
              <a:spcAft>
                <a:spcPts val="0"/>
              </a:spcAft>
              <a:buFont typeface="Arial" panose="020B0604020202020204" pitchFamily="34" charset="0"/>
              <a:buChar char="•"/>
            </a:pPr>
            <a:r>
              <a:rPr lang="en-GB" sz="2000" dirty="0">
                <a:latin typeface="Mind Meridian" panose="020B0604020202020204" charset="0"/>
                <a:cs typeface="Mind Meridian" panose="020B0604020202020204" charset="0"/>
              </a:rPr>
              <a:t>Sensory comfort- clothing, candles, weighted blankets, hammocks, electric blankets</a:t>
            </a:r>
          </a:p>
          <a:p>
            <a:pPr marL="571500" lvl="0" indent="-571500">
              <a:spcAft>
                <a:spcPts val="0"/>
              </a:spcAft>
              <a:buFont typeface="Arial" panose="020B0604020202020204" pitchFamily="34" charset="0"/>
              <a:buChar char="•"/>
            </a:pPr>
            <a:r>
              <a:rPr lang="en-GB" sz="2000" dirty="0">
                <a:latin typeface="Mind Meridian" panose="020B0604020202020204" charset="0"/>
                <a:cs typeface="Mind Meridian" panose="020B0604020202020204" charset="0"/>
              </a:rPr>
              <a:t>Watching safe tv programmes/films, listening to safe music</a:t>
            </a:r>
          </a:p>
          <a:p>
            <a:pPr marL="571500" lvl="0" indent="-571500">
              <a:spcAft>
                <a:spcPts val="0"/>
              </a:spcAft>
              <a:buFont typeface="Arial" panose="020B0604020202020204" pitchFamily="34" charset="0"/>
              <a:buChar char="•"/>
            </a:pPr>
            <a:r>
              <a:rPr lang="en-GB" sz="2000" dirty="0">
                <a:latin typeface="Mind Meridian" panose="020B0604020202020204" charset="0"/>
                <a:cs typeface="Mind Meridian" panose="020B0604020202020204" charset="0"/>
              </a:rPr>
              <a:t>Engage in special interests</a:t>
            </a:r>
          </a:p>
          <a:p>
            <a:endParaRPr lang="en-US" dirty="0"/>
          </a:p>
        </p:txBody>
      </p:sp>
    </p:spTree>
    <p:extLst>
      <p:ext uri="{BB962C8B-B14F-4D97-AF65-F5344CB8AC3E}">
        <p14:creationId xmlns:p14="http://schemas.microsoft.com/office/powerpoint/2010/main" val="1690258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A5FE7-D188-B086-0F52-3F6A536287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999E3-CABD-DF6C-5846-C7660EFD08FF}"/>
              </a:ext>
            </a:extLst>
          </p:cNvPr>
          <p:cNvSpPr>
            <a:spLocks noGrp="1"/>
          </p:cNvSpPr>
          <p:nvPr>
            <p:ph type="ctrTitle"/>
          </p:nvPr>
        </p:nvSpPr>
        <p:spPr>
          <a:xfrm>
            <a:off x="1203960" y="614723"/>
            <a:ext cx="6705600" cy="706077"/>
          </a:xfrm>
        </p:spPr>
        <p:txBody>
          <a:bodyPr>
            <a:normAutofit fontScale="90000"/>
          </a:bodyPr>
          <a:lstStyle/>
          <a:p>
            <a:r>
              <a:rPr lang="en-US" dirty="0"/>
              <a:t>Support options…</a:t>
            </a:r>
            <a:br>
              <a:rPr lang="en-US" dirty="0"/>
            </a:br>
            <a:endParaRPr lang="en-US" dirty="0"/>
          </a:p>
        </p:txBody>
      </p:sp>
      <p:pic>
        <p:nvPicPr>
          <p:cNvPr id="3" name="Picture 2">
            <a:extLst>
              <a:ext uri="{FF2B5EF4-FFF2-40B4-BE49-F238E27FC236}">
                <a16:creationId xmlns:a16="http://schemas.microsoft.com/office/drawing/2014/main" id="{606A0432-14BD-D252-74CE-A410029A485D}"/>
              </a:ext>
            </a:extLst>
          </p:cNvPr>
          <p:cNvPicPr>
            <a:picLocks noChangeAspect="1"/>
          </p:cNvPicPr>
          <p:nvPr/>
        </p:nvPicPr>
        <p:blipFill>
          <a:blip r:embed="rId2"/>
          <a:stretch>
            <a:fillRect/>
          </a:stretch>
        </p:blipFill>
        <p:spPr>
          <a:xfrm>
            <a:off x="609600" y="1046480"/>
            <a:ext cx="7975599" cy="3749171"/>
          </a:xfrm>
          <a:prstGeom prst="rect">
            <a:avLst/>
          </a:prstGeom>
        </p:spPr>
      </p:pic>
    </p:spTree>
    <p:extLst>
      <p:ext uri="{BB962C8B-B14F-4D97-AF65-F5344CB8AC3E}">
        <p14:creationId xmlns:p14="http://schemas.microsoft.com/office/powerpoint/2010/main" val="3272153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960D-D736-6D49-354E-61F4B1ECF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03810-5FEF-A495-C81E-20EE2CC9CCE0}"/>
              </a:ext>
            </a:extLst>
          </p:cNvPr>
          <p:cNvSpPr>
            <a:spLocks noGrp="1"/>
          </p:cNvSpPr>
          <p:nvPr>
            <p:ph type="ctrTitle"/>
          </p:nvPr>
        </p:nvSpPr>
        <p:spPr>
          <a:xfrm>
            <a:off x="1203960" y="614723"/>
            <a:ext cx="6705600" cy="706077"/>
          </a:xfrm>
        </p:spPr>
        <p:txBody>
          <a:bodyPr>
            <a:normAutofit fontScale="90000"/>
          </a:bodyPr>
          <a:lstStyle/>
          <a:p>
            <a:r>
              <a:rPr lang="en-US" dirty="0"/>
              <a:t>Support options…</a:t>
            </a:r>
            <a:br>
              <a:rPr lang="en-US" dirty="0"/>
            </a:br>
            <a:endParaRPr lang="en-US" dirty="0"/>
          </a:p>
        </p:txBody>
      </p:sp>
      <p:pic>
        <p:nvPicPr>
          <p:cNvPr id="4" name="Picture 3">
            <a:extLst>
              <a:ext uri="{FF2B5EF4-FFF2-40B4-BE49-F238E27FC236}">
                <a16:creationId xmlns:a16="http://schemas.microsoft.com/office/drawing/2014/main" id="{AEA90862-460F-11BA-B845-1937AA5F78CE}"/>
              </a:ext>
            </a:extLst>
          </p:cNvPr>
          <p:cNvPicPr>
            <a:picLocks noChangeAspect="1"/>
          </p:cNvPicPr>
          <p:nvPr/>
        </p:nvPicPr>
        <p:blipFill>
          <a:blip r:embed="rId2"/>
          <a:stretch>
            <a:fillRect/>
          </a:stretch>
        </p:blipFill>
        <p:spPr>
          <a:xfrm>
            <a:off x="653193" y="1071924"/>
            <a:ext cx="7837613" cy="3838944"/>
          </a:xfrm>
          <a:prstGeom prst="rect">
            <a:avLst/>
          </a:prstGeom>
        </p:spPr>
      </p:pic>
    </p:spTree>
    <p:extLst>
      <p:ext uri="{BB962C8B-B14F-4D97-AF65-F5344CB8AC3E}">
        <p14:creationId xmlns:p14="http://schemas.microsoft.com/office/powerpoint/2010/main" val="916204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0E31-9975-DBE4-20E7-1EC952CDA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FBD80-AFBA-F093-CA3A-5C627ED91CD5}"/>
              </a:ext>
            </a:extLst>
          </p:cNvPr>
          <p:cNvSpPr>
            <a:spLocks noGrp="1"/>
          </p:cNvSpPr>
          <p:nvPr>
            <p:ph type="ctrTitle"/>
          </p:nvPr>
        </p:nvSpPr>
        <p:spPr>
          <a:xfrm>
            <a:off x="1203960" y="614723"/>
            <a:ext cx="6705600" cy="706077"/>
          </a:xfrm>
        </p:spPr>
        <p:txBody>
          <a:bodyPr>
            <a:normAutofit fontScale="90000"/>
          </a:bodyPr>
          <a:lstStyle/>
          <a:p>
            <a:r>
              <a:rPr lang="en-US" dirty="0"/>
              <a:t>Support options…SHOUT 85258</a:t>
            </a:r>
            <a:br>
              <a:rPr lang="en-US" dirty="0"/>
            </a:br>
            <a:endParaRPr lang="en-US" dirty="0"/>
          </a:p>
        </p:txBody>
      </p:sp>
      <p:pic>
        <p:nvPicPr>
          <p:cNvPr id="3" name="Online Media 2" title="Shout 85258 | How Shout works">
            <a:hlinkClick r:id="" action="ppaction://media"/>
            <a:extLst>
              <a:ext uri="{FF2B5EF4-FFF2-40B4-BE49-F238E27FC236}">
                <a16:creationId xmlns:a16="http://schemas.microsoft.com/office/drawing/2014/main" id="{EF0F4DD9-2443-C266-8E9E-37D9BCF86640}"/>
              </a:ext>
            </a:extLst>
          </p:cNvPr>
          <p:cNvPicPr>
            <a:picLocks noRot="1" noChangeAspect="1"/>
          </p:cNvPicPr>
          <p:nvPr>
            <a:videoFile r:link="rId1"/>
          </p:nvPr>
        </p:nvPicPr>
        <p:blipFill>
          <a:blip r:embed="rId3"/>
          <a:stretch>
            <a:fillRect/>
          </a:stretch>
        </p:blipFill>
        <p:spPr>
          <a:xfrm>
            <a:off x="193040" y="1071840"/>
            <a:ext cx="7081203" cy="4000540"/>
          </a:xfrm>
          <a:prstGeom prst="rect">
            <a:avLst/>
          </a:prstGeom>
        </p:spPr>
      </p:pic>
    </p:spTree>
    <p:extLst>
      <p:ext uri="{BB962C8B-B14F-4D97-AF65-F5344CB8AC3E}">
        <p14:creationId xmlns:p14="http://schemas.microsoft.com/office/powerpoint/2010/main" val="11729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0E31-9975-DBE4-20E7-1EC952CDA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FBD80-AFBA-F093-CA3A-5C627ED91CD5}"/>
              </a:ext>
            </a:extLst>
          </p:cNvPr>
          <p:cNvSpPr>
            <a:spLocks noGrp="1"/>
          </p:cNvSpPr>
          <p:nvPr>
            <p:ph type="ctrTitle"/>
          </p:nvPr>
        </p:nvSpPr>
        <p:spPr>
          <a:xfrm>
            <a:off x="1203960" y="614723"/>
            <a:ext cx="6705600" cy="706077"/>
          </a:xfrm>
        </p:spPr>
        <p:txBody>
          <a:bodyPr>
            <a:normAutofit fontScale="90000"/>
          </a:bodyPr>
          <a:lstStyle/>
          <a:p>
            <a:r>
              <a:rPr lang="en-US" dirty="0"/>
              <a:t>Support options…</a:t>
            </a:r>
            <a:br>
              <a:rPr lang="en-US" dirty="0"/>
            </a:br>
            <a:endParaRPr lang="en-US" dirty="0"/>
          </a:p>
        </p:txBody>
      </p:sp>
      <p:pic>
        <p:nvPicPr>
          <p:cNvPr id="4" name="Picture 3">
            <a:extLst>
              <a:ext uri="{FF2B5EF4-FFF2-40B4-BE49-F238E27FC236}">
                <a16:creationId xmlns:a16="http://schemas.microsoft.com/office/drawing/2014/main" id="{D92972BC-A303-C016-6DF4-2CA44CD56642}"/>
              </a:ext>
            </a:extLst>
          </p:cNvPr>
          <p:cNvPicPr>
            <a:picLocks noChangeAspect="1"/>
          </p:cNvPicPr>
          <p:nvPr/>
        </p:nvPicPr>
        <p:blipFill>
          <a:blip r:embed="rId2"/>
          <a:stretch>
            <a:fillRect/>
          </a:stretch>
        </p:blipFill>
        <p:spPr>
          <a:xfrm>
            <a:off x="35560" y="1134281"/>
            <a:ext cx="9072880" cy="3772999"/>
          </a:xfrm>
          <a:prstGeom prst="rect">
            <a:avLst/>
          </a:prstGeom>
        </p:spPr>
      </p:pic>
    </p:spTree>
    <p:extLst>
      <p:ext uri="{BB962C8B-B14F-4D97-AF65-F5344CB8AC3E}">
        <p14:creationId xmlns:p14="http://schemas.microsoft.com/office/powerpoint/2010/main" val="3424774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985E-517E-C9FD-4A84-3A855F5ED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4C52B-A834-6ED0-BFAE-9BFBC60020F3}"/>
              </a:ext>
            </a:extLst>
          </p:cNvPr>
          <p:cNvSpPr>
            <a:spLocks noGrp="1"/>
          </p:cNvSpPr>
          <p:nvPr>
            <p:ph type="ctrTitle"/>
          </p:nvPr>
        </p:nvSpPr>
        <p:spPr>
          <a:xfrm>
            <a:off x="1203960" y="614723"/>
            <a:ext cx="6705600" cy="706077"/>
          </a:xfrm>
        </p:spPr>
        <p:txBody>
          <a:bodyPr>
            <a:normAutofit fontScale="90000"/>
          </a:bodyPr>
          <a:lstStyle/>
          <a:p>
            <a:r>
              <a:rPr lang="en-US" dirty="0"/>
              <a:t>Support options…</a:t>
            </a:r>
            <a:br>
              <a:rPr lang="en-US" dirty="0"/>
            </a:br>
            <a:endParaRPr lang="en-US" dirty="0"/>
          </a:p>
        </p:txBody>
      </p:sp>
      <p:pic>
        <p:nvPicPr>
          <p:cNvPr id="3" name="Picture 2">
            <a:extLst>
              <a:ext uri="{FF2B5EF4-FFF2-40B4-BE49-F238E27FC236}">
                <a16:creationId xmlns:a16="http://schemas.microsoft.com/office/drawing/2014/main" id="{11A893B7-0F49-4D50-66ED-5A360AE67529}"/>
              </a:ext>
            </a:extLst>
          </p:cNvPr>
          <p:cNvPicPr>
            <a:picLocks noChangeAspect="1"/>
          </p:cNvPicPr>
          <p:nvPr/>
        </p:nvPicPr>
        <p:blipFill>
          <a:blip r:embed="rId2"/>
          <a:stretch>
            <a:fillRect/>
          </a:stretch>
        </p:blipFill>
        <p:spPr>
          <a:xfrm>
            <a:off x="0" y="472162"/>
            <a:ext cx="9037674" cy="4454192"/>
          </a:xfrm>
          <a:prstGeom prst="rect">
            <a:avLst/>
          </a:prstGeom>
        </p:spPr>
      </p:pic>
    </p:spTree>
    <p:extLst>
      <p:ext uri="{BB962C8B-B14F-4D97-AF65-F5344CB8AC3E}">
        <p14:creationId xmlns:p14="http://schemas.microsoft.com/office/powerpoint/2010/main" val="6927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142241" y="121298"/>
            <a:ext cx="9174480" cy="1565261"/>
          </a:xfrm>
        </p:spPr>
        <p:txBody>
          <a:bodyPr/>
          <a:lstStyle/>
          <a:p>
            <a:r>
              <a:rPr lang="en-US" sz="2400" dirty="0">
                <a:solidFill>
                  <a:schemeClr val="tx1"/>
                </a:solidFill>
                <a:latin typeface="Mind Meridian" panose="020B0604020202020204" charset="0"/>
                <a:cs typeface="Mind Meridian" panose="020B0604020202020204" charset="0"/>
              </a:rPr>
              <a:t>The context of young people’s mental health from The Children’s Commissioner's Mental Health Report 2023-2024</a:t>
            </a:r>
            <a:br>
              <a:rPr lang="en-US" sz="4800" dirty="0">
                <a:solidFill>
                  <a:schemeClr val="bg1"/>
                </a:solidFill>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41A577A2-E529-904F-B9EA-7FCCC1DEE096}"/>
              </a:ext>
            </a:extLst>
          </p:cNvPr>
          <p:cNvSpPr>
            <a:spLocks noGrp="1"/>
          </p:cNvSpPr>
          <p:nvPr>
            <p:ph idx="1"/>
          </p:nvPr>
        </p:nvSpPr>
        <p:spPr/>
        <p:txBody>
          <a:bodyPr>
            <a:normAutofit/>
          </a:bodyPr>
          <a:lstStyle/>
          <a:p>
            <a:pPr marL="571500" indent="-571500">
              <a:buFont typeface="Wingdings" panose="05000000000000000000" pitchFamily="2" charset="2"/>
              <a:buChar char="q"/>
            </a:pPr>
            <a:r>
              <a:rPr lang="en-GB" sz="2000" dirty="0">
                <a:latin typeface="Mind Meridian" panose="020B0604020202020204" charset="0"/>
                <a:cs typeface="Mind Meridian" panose="020B0604020202020204" charset="0"/>
              </a:rPr>
              <a:t>In the year 2023-2024 958, 200 young people were referred for support from CAMHS which was an increase of 9,000 from the year 2022-2023.</a:t>
            </a:r>
          </a:p>
          <a:p>
            <a:pPr marL="571500" indent="-571500">
              <a:buFont typeface="Wingdings" panose="05000000000000000000" pitchFamily="2" charset="2"/>
              <a:buChar char="q"/>
            </a:pPr>
            <a:r>
              <a:rPr lang="en-GB" sz="2000" dirty="0">
                <a:latin typeface="Mind Meridian" panose="020B0604020202020204" charset="0"/>
                <a:cs typeface="Mind Meridian" panose="020B0604020202020204" charset="0"/>
              </a:rPr>
              <a:t>This is approx. 8% of all children in England.</a:t>
            </a:r>
          </a:p>
          <a:p>
            <a:pPr marL="571500" indent="-571500">
              <a:buFont typeface="Wingdings" panose="05000000000000000000" pitchFamily="2" charset="2"/>
              <a:buChar char="q"/>
            </a:pPr>
            <a:r>
              <a:rPr lang="en-GB" sz="2000" dirty="0">
                <a:latin typeface="Mind Meridian" panose="020B0604020202020204" charset="0"/>
                <a:cs typeface="Mind Meridian" panose="020B0604020202020204" charset="0"/>
              </a:rPr>
              <a:t>Neurodevelopmental conditions like autism and ADHD are not mental health conditions, however children’s neurodevelopment is often assessed in CYPMHS, and neurodevelopmental and mental health conditions do frequently co-occur.</a:t>
            </a:r>
          </a:p>
          <a:p>
            <a:pPr>
              <a:buNone/>
            </a:pPr>
            <a:endParaRPr lang="en-GB" dirty="0">
              <a:latin typeface="Mind Meridian" panose="020B0604020202020204" charset="0"/>
              <a:cs typeface="Mind Meridian" panose="020B0604020202020204" charset="0"/>
            </a:endParaRPr>
          </a:p>
        </p:txBody>
      </p:sp>
    </p:spTree>
    <p:extLst>
      <p:ext uri="{BB962C8B-B14F-4D97-AF65-F5344CB8AC3E}">
        <p14:creationId xmlns:p14="http://schemas.microsoft.com/office/powerpoint/2010/main" val="3947910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ECDCE-63D9-A3AB-1C6F-1B0D20E96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ADADC-7FE5-B4B0-C95A-C2B1B0BDF767}"/>
              </a:ext>
            </a:extLst>
          </p:cNvPr>
          <p:cNvSpPr>
            <a:spLocks noGrp="1"/>
          </p:cNvSpPr>
          <p:nvPr>
            <p:ph type="ctrTitle"/>
          </p:nvPr>
        </p:nvSpPr>
        <p:spPr>
          <a:xfrm>
            <a:off x="1203960" y="614723"/>
            <a:ext cx="6705600" cy="706077"/>
          </a:xfrm>
        </p:spPr>
        <p:txBody>
          <a:bodyPr>
            <a:normAutofit fontScale="90000"/>
          </a:bodyPr>
          <a:lstStyle/>
          <a:p>
            <a:br>
              <a:rPr lang="en-US" dirty="0"/>
            </a:br>
            <a:endParaRPr lang="en-US" dirty="0"/>
          </a:p>
        </p:txBody>
      </p:sp>
      <p:pic>
        <p:nvPicPr>
          <p:cNvPr id="4" name="Content Placeholder 4" descr="A magnifying glass over questions&#10;&#10;AI-generated content may be incorrect.">
            <a:extLst>
              <a:ext uri="{FF2B5EF4-FFF2-40B4-BE49-F238E27FC236}">
                <a16:creationId xmlns:a16="http://schemas.microsoft.com/office/drawing/2014/main" id="{20BDF03E-FFB8-CB71-4E9D-A58B00AAF4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133"/>
          <a:stretch>
            <a:fillRect/>
          </a:stretch>
        </p:blipFill>
        <p:spPr>
          <a:xfrm>
            <a:off x="1285941" y="635071"/>
            <a:ext cx="6572117" cy="3873358"/>
          </a:xfrm>
          <a:prstGeom prst="rect">
            <a:avLst/>
          </a:prstGeom>
        </p:spPr>
      </p:pic>
      <p:sp>
        <p:nvSpPr>
          <p:cNvPr id="5" name="TextBox 4">
            <a:extLst>
              <a:ext uri="{FF2B5EF4-FFF2-40B4-BE49-F238E27FC236}">
                <a16:creationId xmlns:a16="http://schemas.microsoft.com/office/drawing/2014/main" id="{C217CEB7-0D9F-6418-2661-722432998A10}"/>
              </a:ext>
            </a:extLst>
          </p:cNvPr>
          <p:cNvSpPr txBox="1"/>
          <p:nvPr/>
        </p:nvSpPr>
        <p:spPr>
          <a:xfrm>
            <a:off x="4159811" y="-738929"/>
            <a:ext cx="5426346" cy="230832"/>
          </a:xfrm>
          <a:prstGeom prst="rect">
            <a:avLst/>
          </a:prstGeom>
          <a:noFill/>
        </p:spPr>
        <p:txBody>
          <a:bodyPr wrap="square" rtlCol="0">
            <a:spAutoFit/>
          </a:bodyPr>
          <a:lstStyle/>
          <a:p>
            <a:r>
              <a:rPr lang="en-GB" sz="900" dirty="0">
                <a:hlinkClick r:id="rId3" tooltip="https://unknowncystic.com/2012/05/"/>
              </a:rPr>
              <a:t>This Photo</a:t>
            </a:r>
            <a:r>
              <a:rPr lang="en-GB" sz="900" dirty="0"/>
              <a:t> by Unknown Author is licensed under </a:t>
            </a:r>
            <a:r>
              <a:rPr lang="en-GB" sz="900" dirty="0">
                <a:hlinkClick r:id="rId4" tooltip="https://creativecommons.org/licenses/by-nc/3.0/"/>
              </a:rPr>
              <a:t>CC BY-NC</a:t>
            </a:r>
            <a:endParaRPr lang="en-GB" sz="900" dirty="0"/>
          </a:p>
        </p:txBody>
      </p:sp>
    </p:spTree>
    <p:extLst>
      <p:ext uri="{BB962C8B-B14F-4D97-AF65-F5344CB8AC3E}">
        <p14:creationId xmlns:p14="http://schemas.microsoft.com/office/powerpoint/2010/main" val="395137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6C35B-AE0C-DB82-F364-40A194951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32C94-ABBE-780A-E108-0C216584DBD9}"/>
              </a:ext>
            </a:extLst>
          </p:cNvPr>
          <p:cNvSpPr>
            <a:spLocks noGrp="1"/>
          </p:cNvSpPr>
          <p:nvPr>
            <p:ph type="title"/>
          </p:nvPr>
        </p:nvSpPr>
        <p:spPr>
          <a:xfrm>
            <a:off x="142241" y="121298"/>
            <a:ext cx="9174480" cy="1565261"/>
          </a:xfrm>
        </p:spPr>
        <p:txBody>
          <a:bodyPr/>
          <a:lstStyle/>
          <a:p>
            <a:r>
              <a:rPr lang="en-US" sz="2400" dirty="0">
                <a:solidFill>
                  <a:schemeClr val="tx1"/>
                </a:solidFill>
                <a:latin typeface="Mind Meridian" panose="020B0604020202020204" charset="0"/>
                <a:cs typeface="Mind Meridian" panose="020B0604020202020204" charset="0"/>
              </a:rPr>
              <a:t>The context of young people’s mental health</a:t>
            </a:r>
            <a:br>
              <a:rPr lang="en-US" sz="4800" dirty="0">
                <a:solidFill>
                  <a:schemeClr val="bg1"/>
                </a:solidFill>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F8285F2F-DFD0-E6A3-39E3-4B40EA277572}"/>
              </a:ext>
            </a:extLst>
          </p:cNvPr>
          <p:cNvSpPr>
            <a:spLocks noGrp="1"/>
          </p:cNvSpPr>
          <p:nvPr>
            <p:ph idx="1"/>
          </p:nvPr>
        </p:nvSpPr>
        <p:spPr/>
        <p:txBody>
          <a:bodyPr>
            <a:normAutofit/>
          </a:bodyPr>
          <a:lstStyle/>
          <a:p>
            <a:endParaRPr lang="en-GB" dirty="0">
              <a:latin typeface="Mind Meridian" panose="020B0604020202020204" charset="0"/>
              <a:cs typeface="Mind Meridian" panose="020B0604020202020204" charset="0"/>
            </a:endParaRPr>
          </a:p>
          <a:p>
            <a:pPr marL="571500" indent="-571500">
              <a:buFont typeface="Wingdings" panose="05000000000000000000" pitchFamily="2" charset="2"/>
              <a:buChar char="q"/>
            </a:pPr>
            <a:r>
              <a:rPr lang="en-GB" dirty="0">
                <a:latin typeface="Mind Meridian" panose="020B0604020202020204" charset="0"/>
                <a:cs typeface="Mind Meridian" panose="020B0604020202020204" charset="0"/>
              </a:rPr>
              <a:t>31% had their referrals closed without treatment offered.</a:t>
            </a:r>
          </a:p>
          <a:p>
            <a:pPr marL="571500" indent="-571500">
              <a:buFont typeface="Wingdings" panose="05000000000000000000" pitchFamily="2" charset="2"/>
              <a:buChar char="q"/>
            </a:pPr>
            <a:endParaRPr lang="en-GB" dirty="0">
              <a:latin typeface="Mind Meridian" panose="020B0604020202020204" charset="0"/>
              <a:cs typeface="Mind Meridian" panose="020B0604020202020204" charset="0"/>
            </a:endParaRPr>
          </a:p>
          <a:p>
            <a:pPr marL="571500" indent="-571500">
              <a:buFont typeface="Wingdings" panose="05000000000000000000" pitchFamily="2" charset="2"/>
              <a:buChar char="q"/>
            </a:pPr>
            <a:r>
              <a:rPr lang="en-GB" dirty="0">
                <a:latin typeface="Mind Meridian" panose="020B0604020202020204" charset="0"/>
                <a:cs typeface="Mind Meridian" panose="020B0604020202020204" charset="0"/>
              </a:rPr>
              <a:t>36% began treatment</a:t>
            </a:r>
          </a:p>
          <a:p>
            <a:pPr marL="571500" indent="-571500">
              <a:buFont typeface="Wingdings" panose="05000000000000000000" pitchFamily="2" charset="2"/>
              <a:buChar char="q"/>
            </a:pPr>
            <a:endParaRPr lang="en-GB" dirty="0">
              <a:latin typeface="Mind Meridian" panose="020B0604020202020204" charset="0"/>
              <a:cs typeface="Mind Meridian" panose="020B0604020202020204" charset="0"/>
            </a:endParaRPr>
          </a:p>
          <a:p>
            <a:pPr marL="571500" indent="-571500">
              <a:buFont typeface="Wingdings" panose="05000000000000000000" pitchFamily="2" charset="2"/>
              <a:buChar char="q"/>
            </a:pPr>
            <a:r>
              <a:rPr lang="en-GB" dirty="0">
                <a:latin typeface="Mind Meridian" panose="020B0604020202020204" charset="0"/>
                <a:cs typeface="Mind Meridian" panose="020B0604020202020204" charset="0"/>
              </a:rPr>
              <a:t>33% were still waiting for treatment after a year.</a:t>
            </a:r>
          </a:p>
          <a:p>
            <a:pPr marL="571500" indent="-571500">
              <a:buFont typeface="Wingdings" panose="05000000000000000000" pitchFamily="2" charset="2"/>
              <a:buChar char="q"/>
            </a:pPr>
            <a:endParaRPr lang="en-GB" dirty="0">
              <a:latin typeface="Mind Meridian" panose="020B0604020202020204" charset="0"/>
              <a:cs typeface="Mind Meridian" panose="020B0604020202020204" charset="0"/>
            </a:endParaRPr>
          </a:p>
          <a:p>
            <a:pPr marL="571500" indent="-571500">
              <a:buFont typeface="Wingdings" panose="05000000000000000000" pitchFamily="2" charset="2"/>
              <a:buChar char="q"/>
            </a:pPr>
            <a:r>
              <a:rPr lang="en-GB" dirty="0">
                <a:latin typeface="Mind Meridian" panose="020B0604020202020204" charset="0"/>
                <a:cs typeface="Mind Meridian" panose="020B0604020202020204" charset="0"/>
              </a:rPr>
              <a:t>Out of the young people who were still waiting for support,  64% were for suspected autism.</a:t>
            </a:r>
          </a:p>
          <a:p>
            <a:pPr>
              <a:buNone/>
            </a:pPr>
            <a:endParaRPr lang="en-GB" dirty="0">
              <a:latin typeface="Mind Meridian" panose="020B0604020202020204" charset="0"/>
              <a:cs typeface="Mind Meridian" panose="020B0604020202020204" charset="0"/>
            </a:endParaRPr>
          </a:p>
        </p:txBody>
      </p:sp>
    </p:spTree>
    <p:extLst>
      <p:ext uri="{BB962C8B-B14F-4D97-AF65-F5344CB8AC3E}">
        <p14:creationId xmlns:p14="http://schemas.microsoft.com/office/powerpoint/2010/main" val="2868656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5CBC-8D53-D444-BB97-7B1CF78846E4}"/>
              </a:ext>
            </a:extLst>
          </p:cNvPr>
          <p:cNvSpPr>
            <a:spLocks noGrp="1"/>
          </p:cNvSpPr>
          <p:nvPr>
            <p:ph type="ctrTitle"/>
          </p:nvPr>
        </p:nvSpPr>
        <p:spPr>
          <a:xfrm>
            <a:off x="157054" y="271844"/>
            <a:ext cx="6858000" cy="685758"/>
          </a:xfrm>
        </p:spPr>
        <p:txBody>
          <a:bodyPr/>
          <a:lstStyle/>
          <a:p>
            <a:r>
              <a:rPr lang="en-US" dirty="0">
                <a:solidFill>
                  <a:schemeClr val="tx1"/>
                </a:solidFill>
              </a:rPr>
              <a:t>What is neurodiversity?</a:t>
            </a:r>
          </a:p>
        </p:txBody>
      </p:sp>
      <p:pic>
        <p:nvPicPr>
          <p:cNvPr id="3" name="Online Media 2" title="What is neurodiversity?">
            <a:hlinkClick r:id="" action="ppaction://media"/>
            <a:extLst>
              <a:ext uri="{FF2B5EF4-FFF2-40B4-BE49-F238E27FC236}">
                <a16:creationId xmlns:a16="http://schemas.microsoft.com/office/drawing/2014/main" id="{4FA6E91C-E3A6-00BE-D6B6-FAD5C60A91AF}"/>
              </a:ext>
            </a:extLst>
          </p:cNvPr>
          <p:cNvPicPr>
            <a:picLocks noRot="1" noChangeAspect="1"/>
          </p:cNvPicPr>
          <p:nvPr>
            <a:videoFile r:link="rId1"/>
          </p:nvPr>
        </p:nvPicPr>
        <p:blipFill>
          <a:blip r:embed="rId3"/>
          <a:stretch>
            <a:fillRect/>
          </a:stretch>
        </p:blipFill>
        <p:spPr>
          <a:xfrm>
            <a:off x="0" y="1072013"/>
            <a:ext cx="6725603" cy="3799643"/>
          </a:xfrm>
          <a:prstGeom prst="rect">
            <a:avLst/>
          </a:prstGeom>
        </p:spPr>
      </p:pic>
      <p:sp>
        <p:nvSpPr>
          <p:cNvPr id="4" name="TextBox 3">
            <a:extLst>
              <a:ext uri="{FF2B5EF4-FFF2-40B4-BE49-F238E27FC236}">
                <a16:creationId xmlns:a16="http://schemas.microsoft.com/office/drawing/2014/main" id="{C7504A4E-B4C5-9FF6-5EC0-DF01C7349BAC}"/>
              </a:ext>
            </a:extLst>
          </p:cNvPr>
          <p:cNvSpPr txBox="1"/>
          <p:nvPr/>
        </p:nvSpPr>
        <p:spPr>
          <a:xfrm>
            <a:off x="6817360" y="1727200"/>
            <a:ext cx="2174240" cy="2308324"/>
          </a:xfrm>
          <a:prstGeom prst="rect">
            <a:avLst/>
          </a:prstGeom>
          <a:noFill/>
        </p:spPr>
        <p:txBody>
          <a:bodyPr wrap="square" rtlCol="0">
            <a:spAutoFit/>
          </a:bodyPr>
          <a:lstStyle/>
          <a:p>
            <a:r>
              <a:rPr lang="en-GB" sz="2400" dirty="0"/>
              <a:t>Source:</a:t>
            </a:r>
          </a:p>
          <a:p>
            <a:r>
              <a:rPr lang="en-GB" sz="2400" dirty="0"/>
              <a:t>What is Neurodiversity?</a:t>
            </a:r>
          </a:p>
          <a:p>
            <a:r>
              <a:rPr lang="en-GB" sz="2400" dirty="0"/>
              <a:t>From Differing Minds on YouTube</a:t>
            </a:r>
          </a:p>
        </p:txBody>
      </p:sp>
    </p:spTree>
    <p:extLst>
      <p:ext uri="{BB962C8B-B14F-4D97-AF65-F5344CB8AC3E}">
        <p14:creationId xmlns:p14="http://schemas.microsoft.com/office/powerpoint/2010/main" val="425433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EF34-7743-3A49-AB51-9827FD00987C}"/>
              </a:ext>
            </a:extLst>
          </p:cNvPr>
          <p:cNvSpPr>
            <a:spLocks noGrp="1"/>
          </p:cNvSpPr>
          <p:nvPr>
            <p:ph type="ctrTitle"/>
          </p:nvPr>
        </p:nvSpPr>
        <p:spPr>
          <a:xfrm>
            <a:off x="5171440" y="614722"/>
            <a:ext cx="3693160" cy="3842017"/>
          </a:xfrm>
        </p:spPr>
        <p:txBody>
          <a:bodyPr>
            <a:normAutofit/>
          </a:bodyPr>
          <a:lstStyle/>
          <a:p>
            <a:r>
              <a:rPr lang="en-US" sz="3200" dirty="0"/>
              <a:t>What is neurodivergence?</a:t>
            </a:r>
          </a:p>
        </p:txBody>
      </p:sp>
      <p:pic>
        <p:nvPicPr>
          <p:cNvPr id="3" name="Picture 2" descr="Picture">
            <a:extLst>
              <a:ext uri="{FF2B5EF4-FFF2-40B4-BE49-F238E27FC236}">
                <a16:creationId xmlns:a16="http://schemas.microsoft.com/office/drawing/2014/main" id="{0B97699B-3167-3C05-0232-05C433F88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07010"/>
            <a:ext cx="4729480" cy="472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524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C2C15-6FC0-13A3-5490-85FF23F2D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9634C-3A94-9DFE-D513-1B67DC9904A4}"/>
              </a:ext>
            </a:extLst>
          </p:cNvPr>
          <p:cNvSpPr>
            <a:spLocks noGrp="1"/>
          </p:cNvSpPr>
          <p:nvPr>
            <p:ph type="title"/>
          </p:nvPr>
        </p:nvSpPr>
        <p:spPr/>
        <p:txBody>
          <a:bodyPr/>
          <a:lstStyle/>
          <a:p>
            <a:r>
              <a:rPr lang="en-US" dirty="0">
                <a:latin typeface="Mind Meridian" panose="020B0604020202020204" charset="0"/>
                <a:cs typeface="Mind Meridian" panose="020B0604020202020204" charset="0"/>
              </a:rPr>
              <a:t>How does neurodivergence impact mental health?</a:t>
            </a:r>
            <a:endParaRPr lang="en-US" dirty="0"/>
          </a:p>
        </p:txBody>
      </p:sp>
      <p:sp>
        <p:nvSpPr>
          <p:cNvPr id="3" name="Content Placeholder 2">
            <a:extLst>
              <a:ext uri="{FF2B5EF4-FFF2-40B4-BE49-F238E27FC236}">
                <a16:creationId xmlns:a16="http://schemas.microsoft.com/office/drawing/2014/main" id="{AFBB1E59-D6D3-81D7-2223-6998AED87648}"/>
              </a:ext>
            </a:extLst>
          </p:cNvPr>
          <p:cNvSpPr>
            <a:spLocks noGrp="1"/>
          </p:cNvSpPr>
          <p:nvPr>
            <p:ph idx="1"/>
          </p:nvPr>
        </p:nvSpPr>
        <p:spPr/>
        <p:txBody>
          <a:bodyPr>
            <a:normAutofit/>
          </a:bodyPr>
          <a:lstStyle/>
          <a:p>
            <a:pPr>
              <a:buNone/>
            </a:pPr>
            <a:r>
              <a:rPr lang="en-GB" b="1" dirty="0">
                <a:latin typeface="Mind Meridian" panose="020B0604020202020204" charset="0"/>
                <a:cs typeface="Mind Meridian" panose="020B0604020202020204" charset="0"/>
              </a:rPr>
              <a:t>Chronic Misunderstanding or Misdiagnosis</a:t>
            </a:r>
          </a:p>
          <a:p>
            <a:pPr>
              <a:buFont typeface="Arial" panose="020B0604020202020204" pitchFamily="34" charset="0"/>
              <a:buChar char="•"/>
            </a:pPr>
            <a:r>
              <a:rPr lang="en-GB" dirty="0">
                <a:latin typeface="Mind Meridian" panose="020B0604020202020204" charset="0"/>
                <a:cs typeface="Mind Meridian" panose="020B0604020202020204" charset="0"/>
              </a:rPr>
              <a:t>Neurodivergent people are often misunderstood or misdiagnosed (e.g., autism mistaken for anxiety or vice versa).</a:t>
            </a:r>
          </a:p>
          <a:p>
            <a:pPr>
              <a:buFont typeface="Arial" panose="020B0604020202020204" pitchFamily="34" charset="0"/>
              <a:buChar char="•"/>
            </a:pPr>
            <a:r>
              <a:rPr lang="en-GB" dirty="0">
                <a:latin typeface="Mind Meridian" panose="020B0604020202020204" charset="0"/>
                <a:cs typeface="Mind Meridian" panose="020B0604020202020204" charset="0"/>
              </a:rPr>
              <a:t>This leads to delayed support, internalized confusion, and sometimes inappropriate treatments.</a:t>
            </a:r>
            <a:endParaRPr lang="en-GB" sz="1400" dirty="0">
              <a:latin typeface="Mind Meridian" panose="020B0604020202020204" charset="0"/>
              <a:cs typeface="Mind Meridian" panose="020B0604020202020204" charset="0"/>
            </a:endParaRPr>
          </a:p>
          <a:p>
            <a:pPr>
              <a:buNone/>
            </a:pPr>
            <a:r>
              <a:rPr lang="en-GB" b="1" dirty="0">
                <a:latin typeface="Mind Meridian" panose="020B0604020202020204" charset="0"/>
                <a:cs typeface="Mind Meridian" panose="020B0604020202020204" charset="0"/>
              </a:rPr>
              <a:t>Masking and Camouflaging</a:t>
            </a:r>
          </a:p>
          <a:p>
            <a:pPr>
              <a:buFont typeface="Arial" panose="020B0604020202020204" pitchFamily="34" charset="0"/>
              <a:buChar char="•"/>
            </a:pPr>
            <a:r>
              <a:rPr lang="en-GB" dirty="0">
                <a:latin typeface="Mind Meridian" panose="020B0604020202020204" charset="0"/>
                <a:cs typeface="Mind Meridian" panose="020B0604020202020204" charset="0"/>
              </a:rPr>
              <a:t>Many neurodivergent individuals learn to "mask" their traits to fit in socially or professionally.</a:t>
            </a:r>
          </a:p>
          <a:p>
            <a:pPr>
              <a:buFont typeface="Arial" panose="020B0604020202020204" pitchFamily="34" charset="0"/>
              <a:buChar char="•"/>
            </a:pPr>
            <a:r>
              <a:rPr lang="en-GB" dirty="0">
                <a:latin typeface="Mind Meridian" panose="020B0604020202020204" charset="0"/>
                <a:cs typeface="Mind Meridian" panose="020B0604020202020204" charset="0"/>
              </a:rPr>
              <a:t>This constant self-monitoring is exhausting and can lead to identity loss, anxiety, and depression.</a:t>
            </a:r>
          </a:p>
        </p:txBody>
      </p:sp>
    </p:spTree>
    <p:extLst>
      <p:ext uri="{BB962C8B-B14F-4D97-AF65-F5344CB8AC3E}">
        <p14:creationId xmlns:p14="http://schemas.microsoft.com/office/powerpoint/2010/main" val="2646062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6F2C-F2F0-F15F-B878-AE06091A4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48CF0-55DE-3591-A672-D6AC34F7BB4B}"/>
              </a:ext>
            </a:extLst>
          </p:cNvPr>
          <p:cNvSpPr>
            <a:spLocks noGrp="1"/>
          </p:cNvSpPr>
          <p:nvPr>
            <p:ph type="title"/>
          </p:nvPr>
        </p:nvSpPr>
        <p:spPr/>
        <p:txBody>
          <a:bodyPr/>
          <a:lstStyle/>
          <a:p>
            <a:r>
              <a:rPr lang="en-US" dirty="0">
                <a:latin typeface="Mind Meridian" panose="020B0604020202020204" charset="0"/>
                <a:cs typeface="Mind Meridian" panose="020B0604020202020204" charset="0"/>
              </a:rPr>
              <a:t>How does neurodivergence impact mental health?</a:t>
            </a:r>
            <a:endParaRPr lang="en-US" dirty="0"/>
          </a:p>
        </p:txBody>
      </p:sp>
      <p:sp>
        <p:nvSpPr>
          <p:cNvPr id="3" name="Content Placeholder 2">
            <a:extLst>
              <a:ext uri="{FF2B5EF4-FFF2-40B4-BE49-F238E27FC236}">
                <a16:creationId xmlns:a16="http://schemas.microsoft.com/office/drawing/2014/main" id="{32915568-6762-1E98-08CF-A5C75F0669EE}"/>
              </a:ext>
            </a:extLst>
          </p:cNvPr>
          <p:cNvSpPr>
            <a:spLocks noGrp="1"/>
          </p:cNvSpPr>
          <p:nvPr>
            <p:ph idx="1"/>
          </p:nvPr>
        </p:nvSpPr>
        <p:spPr/>
        <p:txBody>
          <a:bodyPr>
            <a:normAutofit/>
          </a:bodyPr>
          <a:lstStyle/>
          <a:p>
            <a:pPr>
              <a:buNone/>
            </a:pPr>
            <a:r>
              <a:rPr lang="en-GB" b="1" dirty="0">
                <a:latin typeface="Mind Meridian" panose="020B0604020202020204" charset="0"/>
                <a:cs typeface="Mind Meridian" panose="020B0604020202020204" charset="0"/>
              </a:rPr>
              <a:t>Social Rejection or Isolation</a:t>
            </a:r>
          </a:p>
          <a:p>
            <a:pPr>
              <a:buFont typeface="Arial" panose="020B0604020202020204" pitchFamily="34" charset="0"/>
              <a:buChar char="•"/>
            </a:pPr>
            <a:r>
              <a:rPr lang="en-GB" dirty="0">
                <a:latin typeface="Mind Meridian" panose="020B0604020202020204" charset="0"/>
                <a:cs typeface="Mind Meridian" panose="020B0604020202020204" charset="0"/>
              </a:rPr>
              <a:t>Difficulties with social communication or sensory processing may lead to exclusion or bullying.</a:t>
            </a:r>
          </a:p>
          <a:p>
            <a:pPr>
              <a:buFont typeface="Arial" panose="020B0604020202020204" pitchFamily="34" charset="0"/>
              <a:buChar char="•"/>
            </a:pPr>
            <a:r>
              <a:rPr lang="en-GB" dirty="0">
                <a:latin typeface="Mind Meridian" panose="020B0604020202020204" charset="0"/>
                <a:cs typeface="Mind Meridian" panose="020B0604020202020204" charset="0"/>
              </a:rPr>
              <a:t>Feeling "different" or chronically rejected increases the risk of loneliness and low self-worth.</a:t>
            </a:r>
          </a:p>
          <a:p>
            <a:pPr>
              <a:buNone/>
            </a:pPr>
            <a:r>
              <a:rPr lang="en-GB" b="1" dirty="0">
                <a:latin typeface="Mind Meridian" panose="020B0604020202020204" charset="0"/>
                <a:cs typeface="Mind Meridian" panose="020B0604020202020204" charset="0"/>
              </a:rPr>
              <a:t>Sensory Overload</a:t>
            </a:r>
          </a:p>
          <a:p>
            <a:pPr>
              <a:buFont typeface="Arial" panose="020B0604020202020204" pitchFamily="34" charset="0"/>
              <a:buChar char="•"/>
            </a:pPr>
            <a:r>
              <a:rPr lang="en-GB" dirty="0">
                <a:latin typeface="Mind Meridian" panose="020B0604020202020204" charset="0"/>
                <a:cs typeface="Mind Meridian" panose="020B0604020202020204" charset="0"/>
              </a:rPr>
              <a:t>Many neurodivergent people experience hypersensitivity to noise, light, touch, etc.</a:t>
            </a:r>
          </a:p>
          <a:p>
            <a:pPr>
              <a:buFont typeface="Arial" panose="020B0604020202020204" pitchFamily="34" charset="0"/>
              <a:buChar char="•"/>
            </a:pPr>
            <a:r>
              <a:rPr lang="en-GB" dirty="0">
                <a:latin typeface="Mind Meridian" panose="020B0604020202020204" charset="0"/>
                <a:cs typeface="Mind Meridian" panose="020B0604020202020204" charset="0"/>
              </a:rPr>
              <a:t>Chronic overstimulation can trigger anxiety, irritability, and burnout.</a:t>
            </a:r>
          </a:p>
          <a:p>
            <a:pPr>
              <a:buNone/>
            </a:pPr>
            <a:endParaRPr lang="en-GB" dirty="0">
              <a:latin typeface="Mind Meridian" panose="020B0604020202020204" charset="0"/>
              <a:cs typeface="Mind Meridian" panose="020B0604020202020204" charset="0"/>
            </a:endParaRPr>
          </a:p>
        </p:txBody>
      </p:sp>
    </p:spTree>
    <p:extLst>
      <p:ext uri="{BB962C8B-B14F-4D97-AF65-F5344CB8AC3E}">
        <p14:creationId xmlns:p14="http://schemas.microsoft.com/office/powerpoint/2010/main" val="3532596347"/>
      </p:ext>
    </p:extLst>
  </p:cSld>
  <p:clrMapOvr>
    <a:masterClrMapping/>
  </p:clrMapOvr>
</p:sld>
</file>

<file path=ppt/theme/theme1.xml><?xml version="1.0" encoding="utf-8"?>
<a:theme xmlns:a="http://schemas.openxmlformats.org/drawingml/2006/main" name="Mind main background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er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graphy layout - use with set slid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dc05535-4fdc-4809-a015-d80ee18b8afc">
      <UserInfo>
        <DisplayName>Nikki Dunford</DisplayName>
        <AccountId>12508</AccountId>
        <AccountType/>
      </UserInfo>
    </SharedWithUsers>
    <TaxCatchAll xmlns="fa99c7a9-739c-4efc-b167-78f46fb42029" xsi:nil="true"/>
    <lcf76f155ced4ddcb4097134ff3c332f xmlns="c2aa8f99-7919-42e4-9cfa-f0540ecd7ab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A6DF1C83CDF94CB016101C51330DAB" ma:contentTypeVersion="21" ma:contentTypeDescription="Create a new document." ma:contentTypeScope="" ma:versionID="187f042e13b49806aed5eebf96a72599">
  <xsd:schema xmlns:xsd="http://www.w3.org/2001/XMLSchema" xmlns:xs="http://www.w3.org/2001/XMLSchema" xmlns:p="http://schemas.microsoft.com/office/2006/metadata/properties" xmlns:ns2="9dc05535-4fdc-4809-a015-d80ee18b8afc" xmlns:ns3="c2aa8f99-7919-42e4-9cfa-f0540ecd7ab3" xmlns:ns4="fa99c7a9-739c-4efc-b167-78f46fb42029" targetNamespace="http://schemas.microsoft.com/office/2006/metadata/properties" ma:root="true" ma:fieldsID="76578221d6d6ae98802e714ce0830a2f" ns2:_="" ns3:_="" ns4:_="">
    <xsd:import namespace="9dc05535-4fdc-4809-a015-d80ee18b8afc"/>
    <xsd:import namespace="c2aa8f99-7919-42e4-9cfa-f0540ecd7ab3"/>
    <xsd:import namespace="fa99c7a9-739c-4efc-b167-78f46fb4202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05535-4fdc-4809-a015-d80ee18b8af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2aa8f99-7919-42e4-9cfa-f0540ecd7ab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6b70138-4873-453e-b61d-998063e6bd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99c7a9-739c-4efc-b167-78f46fb42029"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61baab50-c1d6-43bf-99b8-713c52993b67}" ma:internalName="TaxCatchAll" ma:showField="CatchAllData" ma:web="fa99c7a9-739c-4efc-b167-78f46fb420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1DF966-605E-4DFC-B311-159BDB796476}">
  <ds:schemaRefs>
    <ds:schemaRef ds:uri="http://schemas.microsoft.com/sharepoint/v3/contenttype/forms"/>
  </ds:schemaRefs>
</ds:datastoreItem>
</file>

<file path=customXml/itemProps2.xml><?xml version="1.0" encoding="utf-8"?>
<ds:datastoreItem xmlns:ds="http://schemas.openxmlformats.org/officeDocument/2006/customXml" ds:itemID="{48EFC126-4DEA-4358-B67D-EECFD222CECB}">
  <ds:schemaRefs>
    <ds:schemaRef ds:uri="c2aa8f99-7919-42e4-9cfa-f0540ecd7ab3"/>
    <ds:schemaRef ds:uri="9dc05535-4fdc-4809-a015-d80ee18b8afc"/>
    <ds:schemaRef ds:uri="http://www.w3.org/XML/1998/namespace"/>
    <ds:schemaRef ds:uri="http://purl.org/dc/terms/"/>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fa99c7a9-739c-4efc-b167-78f46fb42029"/>
    <ds:schemaRef ds:uri="http://purl.org/dc/elements/1.1/"/>
  </ds:schemaRefs>
</ds:datastoreItem>
</file>

<file path=customXml/itemProps3.xml><?xml version="1.0" encoding="utf-8"?>
<ds:datastoreItem xmlns:ds="http://schemas.openxmlformats.org/officeDocument/2006/customXml" ds:itemID="{32272FD1-D1E2-4481-B07D-0A62F4AF3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05535-4fdc-4809-a015-d80ee18b8afc"/>
    <ds:schemaRef ds:uri="c2aa8f99-7919-42e4-9cfa-f0540ecd7ab3"/>
    <ds:schemaRef ds:uri="fa99c7a9-739c-4efc-b167-78f46fb420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TotalTime>
  <Words>1581</Words>
  <Application>Microsoft Office PowerPoint</Application>
  <PresentationFormat>On-screen Show (16:9)</PresentationFormat>
  <Paragraphs>123</Paragraphs>
  <Slides>40</Slides>
  <Notes>0</Notes>
  <HiddenSlides>0</HiddenSlides>
  <MMClips>6</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Mind main backgrounds</vt:lpstr>
      <vt:lpstr>Section breakers</vt:lpstr>
      <vt:lpstr>Highlight pages</vt:lpstr>
      <vt:lpstr>1_Highlight pages</vt:lpstr>
      <vt:lpstr>Photography layout - use with set slides</vt:lpstr>
      <vt:lpstr>Neurodiversity and self-harm for professionals</vt:lpstr>
      <vt:lpstr>Zoom Housekeeping  Please keep cameras on during the session if possible Please use the ‘hands-up’ icon if you would like to speak  or use the chat box to contribute in a way you  feel comfortable with. If you need to go off camera to have a break at any time, please do so. Sessions are not recorded  </vt:lpstr>
      <vt:lpstr>Session Outline Part 1:  The context of young people’s mental health  What neurodiversity is To understand how neurodiversity can impact mental health   Part 2: What self-harm is What causes self-harm Self care strategies for neurodiverse young people Further resources/support services Question and answers (20 mins) </vt:lpstr>
      <vt:lpstr>The context of young people’s mental health from The Children’s Commissioner's Mental Health Report 2023-2024 </vt:lpstr>
      <vt:lpstr>The context of young people’s mental health </vt:lpstr>
      <vt:lpstr>What is neurodiversity?</vt:lpstr>
      <vt:lpstr>What is neurodivergence?</vt:lpstr>
      <vt:lpstr>How does neurodivergence impact mental health?</vt:lpstr>
      <vt:lpstr>How does neurodivergence impact mental health?</vt:lpstr>
      <vt:lpstr>How does neurodivergence impact mental health?</vt:lpstr>
      <vt:lpstr>How does neurodivergence impact mental health?</vt:lpstr>
      <vt:lpstr>How does trauma impact the brain? Source: UK Trauma Council on YouTube </vt:lpstr>
      <vt:lpstr>How does trauma impact the brain? Source: UK Trauma Council on YouTube </vt:lpstr>
      <vt:lpstr>How does neurodivergence impact mental health?</vt:lpstr>
      <vt:lpstr>Autism and alexithymia</vt:lpstr>
      <vt:lpstr>Autism and interoception  </vt:lpstr>
      <vt:lpstr>How to support autistic young people with alexithymia and interception difficulties</vt:lpstr>
      <vt:lpstr>How to support autistic young people with alexithymia and interception difficulties Source: The Mindfulness Teacher on YouTube </vt:lpstr>
      <vt:lpstr>PowerPoint Presentation</vt:lpstr>
      <vt:lpstr>What is self-harm?</vt:lpstr>
      <vt:lpstr>Self harm myths and facts Source: Beacon House</vt:lpstr>
      <vt:lpstr>Self harm myths and facts Source: Beacon House</vt:lpstr>
      <vt:lpstr>Self harm myths and facts Source: Beacon House</vt:lpstr>
      <vt:lpstr>Self harm myths and facts Source: Beacon House</vt:lpstr>
      <vt:lpstr>Self harm myths and facts Source: Beacon House</vt:lpstr>
      <vt:lpstr>Self harm myths and facts Source: Beacon House</vt:lpstr>
      <vt:lpstr>Self harm myths and facts Source: Beacon House</vt:lpstr>
      <vt:lpstr>PowerPoint Presentation</vt:lpstr>
      <vt:lpstr>Helpful responses to a disclosure </vt:lpstr>
      <vt:lpstr>Safer ways to cope </vt:lpstr>
      <vt:lpstr>PowerPoint Presentation</vt:lpstr>
      <vt:lpstr>Self-care for neurodivergent people- self-soothe boxes</vt:lpstr>
      <vt:lpstr>Self-care for neurodivergent people- rest</vt:lpstr>
      <vt:lpstr>Self-care for neurodivergent people- rest</vt:lpstr>
      <vt:lpstr>Support options… </vt:lpstr>
      <vt:lpstr>Support options… </vt:lpstr>
      <vt:lpstr>Support options…SHOUT 85258 </vt:lpstr>
      <vt:lpstr>Support options… </vt:lpstr>
      <vt:lpstr>Support options…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Charlotte Dawber</cp:lastModifiedBy>
  <cp:revision>145</cp:revision>
  <dcterms:created xsi:type="dcterms:W3CDTF">2021-02-06T18:56:46Z</dcterms:created>
  <dcterms:modified xsi:type="dcterms:W3CDTF">2025-12-09T15:24:46Z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0x0101000BA6DF1C83CDF94CB016101C51330DAB</vt:lpwstr>
  </property>
  <property fmtid="{D5CDD505-2E9C-101B-9397-08002B2CF9AE}" pid="3" name="MediaServiceImageTags">
    <vt:lpwstr/>
  </property>
</Properties>
</file>